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8"/>
  </p:notesMasterIdLst>
  <p:sldIdLst>
    <p:sldId id="256" r:id="rId3"/>
    <p:sldId id="257" r:id="rId4"/>
    <p:sldId id="258" r:id="rId5"/>
    <p:sldId id="259" r:id="rId6"/>
    <p:sldId id="260" r:id="rId7"/>
    <p:sldId id="271" r:id="rId8"/>
    <p:sldId id="262" r:id="rId9"/>
    <p:sldId id="263" r:id="rId10"/>
    <p:sldId id="264" r:id="rId11"/>
    <p:sldId id="265" r:id="rId12"/>
    <p:sldId id="266" r:id="rId13"/>
    <p:sldId id="269" r:id="rId14"/>
    <p:sldId id="270" r:id="rId15"/>
    <p:sldId id="274" r:id="rId16"/>
    <p:sldId id="268" r:id="rId17"/>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635" autoAdjust="0"/>
  </p:normalViewPr>
  <p:slideViewPr>
    <p:cSldViewPr snapToGrid="0">
      <p:cViewPr varScale="1">
        <p:scale>
          <a:sx n="60" d="100"/>
          <a:sy n="60" d="100"/>
        </p:scale>
        <p:origin x="5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F1AAC549-CB26-441C-ACD4-41E5E784D535}" type="datetimeFigureOut">
              <a:rPr lang="en-AU" smtClean="0"/>
              <a:t>1/11/2022</a:t>
            </a:fld>
            <a:endParaRPr lang="en-AU"/>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74BDCF88-5FFD-40E2-A077-CD9491B9F47A}" type="slidenum">
              <a:rPr lang="en-AU" smtClean="0"/>
              <a:t>‹#›</a:t>
            </a:fld>
            <a:endParaRPr lang="en-AU"/>
          </a:p>
        </p:txBody>
      </p:sp>
    </p:spTree>
    <p:extLst>
      <p:ext uri="{BB962C8B-B14F-4D97-AF65-F5344CB8AC3E}">
        <p14:creationId xmlns:p14="http://schemas.microsoft.com/office/powerpoint/2010/main" val="119818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1</a:t>
            </a:fld>
            <a:endParaRPr lang="en-AU"/>
          </a:p>
        </p:txBody>
      </p:sp>
    </p:spTree>
    <p:extLst>
      <p:ext uri="{BB962C8B-B14F-4D97-AF65-F5344CB8AC3E}">
        <p14:creationId xmlns:p14="http://schemas.microsoft.com/office/powerpoint/2010/main" val="378609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p>
          <a:p>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10</a:t>
            </a:fld>
            <a:endParaRPr lang="en-AU"/>
          </a:p>
        </p:txBody>
      </p:sp>
    </p:spTree>
    <p:extLst>
      <p:ext uri="{BB962C8B-B14F-4D97-AF65-F5344CB8AC3E}">
        <p14:creationId xmlns:p14="http://schemas.microsoft.com/office/powerpoint/2010/main" val="2564014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13</a:t>
            </a:fld>
            <a:endParaRPr lang="en-AU"/>
          </a:p>
        </p:txBody>
      </p:sp>
    </p:spTree>
    <p:extLst>
      <p:ext uri="{BB962C8B-B14F-4D97-AF65-F5344CB8AC3E}">
        <p14:creationId xmlns:p14="http://schemas.microsoft.com/office/powerpoint/2010/main" val="387909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2</a:t>
            </a:fld>
            <a:endParaRPr lang="en-AU"/>
          </a:p>
        </p:txBody>
      </p:sp>
    </p:spTree>
    <p:extLst>
      <p:ext uri="{BB962C8B-B14F-4D97-AF65-F5344CB8AC3E}">
        <p14:creationId xmlns:p14="http://schemas.microsoft.com/office/powerpoint/2010/main" val="2426844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3</a:t>
            </a:fld>
            <a:endParaRPr lang="en-AU"/>
          </a:p>
        </p:txBody>
      </p:sp>
    </p:spTree>
    <p:extLst>
      <p:ext uri="{BB962C8B-B14F-4D97-AF65-F5344CB8AC3E}">
        <p14:creationId xmlns:p14="http://schemas.microsoft.com/office/powerpoint/2010/main" val="62662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Yunki</a:t>
            </a:r>
          </a:p>
          <a:p>
            <a:endParaRPr lang="en-US" dirty="0"/>
          </a:p>
          <a:p>
            <a:r>
              <a:rPr lang="en-AU" dirty="0"/>
              <a:t>We captured the motion of the triple pendulum using a Sony A7C Full-Frame mirrorless camera with a 24mm F2.8 prime lens. The way we set this was to place the pendulum in the hallway on a small bench that was approximately 45.4cm in height and placed the camera about 1.2m away from the pendulum. We ensured that the camera lens and the stationary node of the pendulum were in a horizontal plane (at approximately 90cm from the ground) to minimize parallax errors, and we levelled the camera using the native levelling tools within the camera. </a:t>
            </a:r>
          </a:p>
          <a:p>
            <a:endParaRPr lang="en-AU" dirty="0"/>
          </a:p>
          <a:p>
            <a:r>
              <a:rPr lang="en-AU" dirty="0"/>
              <a:t>We used masking tape to cover any reflective surfaces that could potentially interfere with the motion tracking program we were going to use, and we used coloured markers to identify each node of the pendulum with a unique colour, as you can see here. </a:t>
            </a:r>
          </a:p>
          <a:p>
            <a:endParaRPr lang="en-AU" dirty="0"/>
          </a:p>
          <a:p>
            <a:r>
              <a:rPr lang="en-AU" dirty="0"/>
              <a:t>We recorded the motion of the pendulum at various initial angles ranging from 0 to 180 degrees from the vertical, at approximately 15 degree increments. We recorded three trials for each angle for approximately 15 seconds. To quantify the angle that we released the pendulum at, we made a novel angle measurement device which consisted of a protractor with a string secured to the origin, and a 10gm weight tied to the end of the string to act as a plumb bob. We manually lined up all the arms to be parallel and eyeballed the angle using the protractor and string as the indicator. </a:t>
            </a:r>
          </a:p>
          <a:p>
            <a:endParaRPr lang="en-AU" dirty="0"/>
          </a:p>
          <a:p>
            <a:r>
              <a:rPr lang="en-AU" dirty="0"/>
              <a:t>We had one group member, Murray, setting the initial angle for all trials to minimize inter-experimentalist error. </a:t>
            </a:r>
          </a:p>
          <a:p>
            <a:endParaRPr lang="en-AU" dirty="0"/>
          </a:p>
          <a:p>
            <a:r>
              <a:rPr lang="en-AU" dirty="0"/>
              <a:t>The final video data was captured at 120fps at 1080p and saved as 50mbps mp4 files. </a:t>
            </a:r>
          </a:p>
          <a:p>
            <a:endParaRPr lang="en-AU" dirty="0"/>
          </a:p>
          <a:p>
            <a:r>
              <a:rPr lang="en-AU" dirty="0"/>
              <a:t>Other variables we captured video data for was different masses secured to the end node, and propagation of the last arm only, at the different angles. The results of these analyses haven’t been included in this presentation.</a:t>
            </a:r>
          </a:p>
        </p:txBody>
      </p:sp>
      <p:sp>
        <p:nvSpPr>
          <p:cNvPr id="4" name="Slide Number Placeholder 3"/>
          <p:cNvSpPr>
            <a:spLocks noGrp="1"/>
          </p:cNvSpPr>
          <p:nvPr>
            <p:ph type="sldNum" sz="quarter" idx="5"/>
          </p:nvPr>
        </p:nvSpPr>
        <p:spPr/>
        <p:txBody>
          <a:bodyPr/>
          <a:lstStyle/>
          <a:p>
            <a:fld id="{74BDCF88-5FFD-40E2-A077-CD9491B9F47A}" type="slidenum">
              <a:rPr lang="en-AU" smtClean="0"/>
              <a:t>4</a:t>
            </a:fld>
            <a:endParaRPr lang="en-AU"/>
          </a:p>
        </p:txBody>
      </p:sp>
    </p:spTree>
    <p:extLst>
      <p:ext uri="{BB962C8B-B14F-4D97-AF65-F5344CB8AC3E}">
        <p14:creationId xmlns:p14="http://schemas.microsoft.com/office/powerpoint/2010/main" val="308235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5</a:t>
            </a:fld>
            <a:endParaRPr lang="en-AU"/>
          </a:p>
        </p:txBody>
      </p:sp>
    </p:spTree>
    <p:extLst>
      <p:ext uri="{BB962C8B-B14F-4D97-AF65-F5344CB8AC3E}">
        <p14:creationId xmlns:p14="http://schemas.microsoft.com/office/powerpoint/2010/main" val="138275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BBA115A-6AA4-6A61-CD9E-46F8D4459DC8}"/>
              </a:ext>
            </a:extLst>
          </p:cNvPr>
          <p:cNvSpPr txBox="1">
            <a:spLocks noGrp="1"/>
          </p:cNvSpPr>
          <p:nvPr>
            <p:ph type="sldNum" sz="quarter" idx="5"/>
          </p:nvPr>
        </p:nvSpPr>
        <p:spPr>
          <a:ln/>
        </p:spPr>
        <p:txBody>
          <a:bodyPr vert="horz" lIns="0" tIns="0" rIns="0" bIns="0" anchor="b" anchorCtr="0">
            <a:noAutofit/>
          </a:bodyPr>
          <a:lstStyle/>
          <a:p>
            <a:pPr lvl="0"/>
            <a:fld id="{29AAF6AF-607F-43B4-B5DA-64B0F8A2D8F8}" type="slidenum">
              <a:t>6</a:t>
            </a:fld>
            <a:endParaRPr lang="en-AU"/>
          </a:p>
        </p:txBody>
      </p:sp>
      <p:sp>
        <p:nvSpPr>
          <p:cNvPr id="2" name="Slide Image Placeholder 1">
            <a:extLst>
              <a:ext uri="{FF2B5EF4-FFF2-40B4-BE49-F238E27FC236}">
                <a16:creationId xmlns:a16="http://schemas.microsoft.com/office/drawing/2014/main" id="{C6D9DB47-408E-3946-EA68-F99E7B1EBC74}"/>
              </a:ext>
            </a:extLst>
          </p:cNvPr>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B47D222-D0E6-4A3E-8511-896FB66D894E}"/>
              </a:ext>
            </a:extLst>
          </p:cNvPr>
          <p:cNvSpPr txBox="1">
            <a:spLocks noGrp="1"/>
          </p:cNvSpPr>
          <p:nvPr>
            <p:ph type="body" sz="quarter" idx="1"/>
          </p:nvPr>
        </p:nvSpPr>
        <p:spPr/>
        <p:txBody>
          <a:bodyPr vert="horz"/>
          <a:lstStyle/>
          <a:p>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Riley J</a:t>
            </a:r>
          </a:p>
          <a:p>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7</a:t>
            </a:fld>
            <a:endParaRPr lang="en-AU"/>
          </a:p>
        </p:txBody>
      </p:sp>
    </p:spTree>
    <p:extLst>
      <p:ext uri="{BB962C8B-B14F-4D97-AF65-F5344CB8AC3E}">
        <p14:creationId xmlns:p14="http://schemas.microsoft.com/office/powerpoint/2010/main" val="324435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8</a:t>
            </a:fld>
            <a:endParaRPr lang="en-AU"/>
          </a:p>
        </p:txBody>
      </p:sp>
    </p:spTree>
    <p:extLst>
      <p:ext uri="{BB962C8B-B14F-4D97-AF65-F5344CB8AC3E}">
        <p14:creationId xmlns:p14="http://schemas.microsoft.com/office/powerpoint/2010/main" val="3407389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p>
          <a:p>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9</a:t>
            </a:fld>
            <a:endParaRPr lang="en-AU"/>
          </a:p>
        </p:txBody>
      </p:sp>
    </p:spTree>
    <p:extLst>
      <p:ext uri="{BB962C8B-B14F-4D97-AF65-F5344CB8AC3E}">
        <p14:creationId xmlns:p14="http://schemas.microsoft.com/office/powerpoint/2010/main" val="3697809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DC19E71F-B47B-4157-B84A-788CCB89B049}"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3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3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B38F5BB0-8909-4144-9D4E-059E1135786E}"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3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3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3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3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0AC6FFD8-A817-476A-B86F-1078AE80E88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3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3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04314B3D-461C-4398-92A6-31E679A4F072}"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F1A00EBE-7EFE-434B-ACB7-63D3D2621E0D}"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31658698-1A8A-4A0D-8ED7-832390627B8C}"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5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00B92F3-D67D-4895-9D09-67DFE9CD88A4}"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A9465FD5-1B36-4CA4-8EA2-B15A6D6AD1F3}"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F417CA54-009C-49F1-B86B-BA11CE8C770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AU" sz="32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EB844395-6962-41F4-B24B-2AEBE6F7386D}"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9C82604-EBAA-4D61-8735-441DAD2F67A5}"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186EB19D-9DA0-4580-AD05-32DA11D5B30A}"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CA60F291-6906-4A2F-A5CD-791EB0A95A2C}"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9"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9BA0127-6D16-4118-9E92-86F1E9D29CDC}"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71"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2"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A0BC0F07-1690-47B8-8135-DEC359F25EFD}"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D97325B3-E1DD-44EB-A972-D3613EE68519}"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79"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80"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81"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82"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83"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84"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18DD3FBB-49DD-4631-A516-B7452692F6DB}"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1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FDA1819C-7A34-4E8A-99F9-F4FAE84AECB1}"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1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E1D87E68-0A34-4B1C-B967-B3F2140A20C9}"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055FC39A-2B7C-4626-AE1D-EA8E9119287C}"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AU"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010506EA-2E7C-408B-AC41-A530CE9255E3}"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1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2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D22FA2A3-717B-4774-B841-18FEEF13C470}"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2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2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2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8CA94FA9-AC8F-4253-A68F-2AD759BBD753}"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2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2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2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1DC9522F-32F0-46B3-A055-3ABDC049D01A}"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48"/>
          <p:cNvSpPr/>
          <p:nvPr/>
        </p:nvSpPr>
        <p:spPr>
          <a:xfrm>
            <a:off x="5224320" y="1096920"/>
            <a:ext cx="6501600" cy="5759640"/>
          </a:xfrm>
          <a:prstGeom prst="rect">
            <a:avLst/>
          </a:prstGeom>
          <a:solidFill>
            <a:srgbClr val="E9EFF1"/>
          </a:solid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FFFFFF"/>
              </a:solidFill>
              <a:latin typeface="Tenorite"/>
              <a:ea typeface="DejaVu Sans"/>
            </a:endParaRPr>
          </a:p>
        </p:txBody>
      </p:sp>
      <p:sp>
        <p:nvSpPr>
          <p:cNvPr id="9" name="Cross 49"/>
          <p:cNvSpPr/>
          <p:nvPr/>
        </p:nvSpPr>
        <p:spPr>
          <a:xfrm>
            <a:off x="5016960" y="5624280"/>
            <a:ext cx="523440" cy="523440"/>
          </a:xfrm>
          <a:prstGeom prst="plus">
            <a:avLst>
              <a:gd name="adj" fmla="val 39516"/>
            </a:avLst>
          </a:prstGeom>
          <a:solidFill>
            <a:srgbClr val="000000"/>
          </a:solid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FFFFFF"/>
              </a:solidFill>
              <a:latin typeface="Tenorite"/>
              <a:ea typeface="DejaVu Sans"/>
            </a:endParaRPr>
          </a:p>
        </p:txBody>
      </p:sp>
      <p:sp>
        <p:nvSpPr>
          <p:cNvPr id="2" name="Rectangle 50"/>
          <p:cNvSpPr/>
          <p:nvPr/>
        </p:nvSpPr>
        <p:spPr>
          <a:xfrm>
            <a:off x="9881640" y="976680"/>
            <a:ext cx="1335240" cy="118800"/>
          </a:xfrm>
          <a:prstGeom prst="rect">
            <a:avLst/>
          </a:prstGeom>
          <a:solidFill>
            <a:srgbClr val="000000"/>
          </a:solidFill>
          <a:ln w="12600">
            <a:noFill/>
          </a:ln>
        </p:spPr>
        <p:style>
          <a:lnRef idx="0">
            <a:scrgbClr r="0" g="0" b="0"/>
          </a:lnRef>
          <a:fillRef idx="0">
            <a:scrgbClr r="0" g="0" b="0"/>
          </a:fillRef>
          <a:effectRef idx="0">
            <a:scrgbClr r="0" g="0" b="0"/>
          </a:effectRef>
          <a:fontRef idx="minor"/>
        </p:style>
        <p:txBody>
          <a:bodyPr lIns="90000" tIns="119520" rIns="90000" bIns="119520" anchor="ctr">
            <a:noAutofit/>
          </a:bodyPr>
          <a:lstStyle/>
          <a:p>
            <a:pPr>
              <a:lnSpc>
                <a:spcPct val="100000"/>
              </a:lnSpc>
            </a:pPr>
            <a:endParaRPr lang="en-US" sz="1800" b="0" strike="noStrike" spc="-1">
              <a:solidFill>
                <a:srgbClr val="FFFFFF"/>
              </a:solidFill>
              <a:latin typeface="Tenorite"/>
              <a:ea typeface="DejaVu Sans"/>
            </a:endParaRPr>
          </a:p>
        </p:txBody>
      </p:sp>
      <p:sp>
        <p:nvSpPr>
          <p:cNvPr id="3" name="PlaceHolder 1"/>
          <p:cNvSpPr>
            <a:spLocks noGrp="1"/>
          </p:cNvSpPr>
          <p:nvPr>
            <p:ph type="ftr" idx="1"/>
          </p:nvPr>
        </p:nvSpPr>
        <p:spPr>
          <a:xfrm>
            <a:off x="565200" y="543240"/>
            <a:ext cx="4113360" cy="245520"/>
          </a:xfrm>
          <a:prstGeom prst="rect">
            <a:avLst/>
          </a:prstGeom>
          <a:noFill/>
          <a:ln w="0">
            <a:noFill/>
          </a:ln>
        </p:spPr>
        <p:txBody>
          <a:bodyPr lIns="90000" tIns="45000" rIns="90000" bIns="45000" anchor="ctr">
            <a:noAutofit/>
          </a:bodyPr>
          <a:lstStyle>
            <a:lvl1pPr indent="0" algn="ctr">
              <a:lnSpc>
                <a:spcPct val="100000"/>
              </a:lnSpc>
              <a:buNone/>
              <a:tabLst>
                <a:tab pos="0" algn="l"/>
              </a:tabLst>
              <a:defRPr lang="en-AU" sz="1400" b="0" strike="noStrike" spc="-1">
                <a:solidFill>
                  <a:srgbClr val="000000"/>
                </a:solidFill>
                <a:latin typeface="Times New Roman"/>
              </a:defRPr>
            </a:lvl1pPr>
          </a:lstStyle>
          <a:p>
            <a:pPr indent="0" algn="ctr">
              <a:lnSpc>
                <a:spcPct val="100000"/>
              </a:lnSpc>
              <a:buNone/>
              <a:tabLst>
                <a:tab pos="0" algn="l"/>
              </a:tabLst>
            </a:pPr>
            <a:r>
              <a:rPr lang="en-AU" sz="1400" b="0" strike="noStrike" spc="-1">
                <a:solidFill>
                  <a:srgbClr val="000000"/>
                </a:solidFill>
                <a:latin typeface="Times New Roman"/>
              </a:rPr>
              <a:t>&lt;footer&gt;</a:t>
            </a:r>
          </a:p>
        </p:txBody>
      </p:sp>
      <p:sp>
        <p:nvSpPr>
          <p:cNvPr id="4" name="PlaceHolder 2"/>
          <p:cNvSpPr>
            <a:spLocks noGrp="1"/>
          </p:cNvSpPr>
          <p:nvPr>
            <p:ph type="sldNum" idx="2"/>
          </p:nvPr>
        </p:nvSpPr>
        <p:spPr>
          <a:xfrm>
            <a:off x="10812960" y="511200"/>
            <a:ext cx="912960" cy="30960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400" b="0" strike="noStrike" spc="-1">
                <a:solidFill>
                  <a:srgbClr val="000000"/>
                </a:solidFill>
                <a:latin typeface="Tenorite"/>
              </a:defRPr>
            </a:lvl1pPr>
          </a:lstStyle>
          <a:p>
            <a:pPr indent="0" algn="r">
              <a:lnSpc>
                <a:spcPct val="100000"/>
              </a:lnSpc>
              <a:buNone/>
              <a:tabLst>
                <a:tab pos="0" algn="l"/>
              </a:tabLst>
            </a:pPr>
            <a:fld id="{BBF747F4-FD58-4EA0-9A11-D35DCDC7C77E}" type="slidenum">
              <a:rPr lang="en-US" sz="1400" b="0" strike="noStrike" spc="-1">
                <a:solidFill>
                  <a:srgbClr val="000000"/>
                </a:solidFill>
                <a:latin typeface="Tenorite"/>
              </a:rPr>
              <a:t>‹#›</a:t>
            </a:fld>
            <a:endParaRPr lang="en-AU" sz="1400" b="0" strike="noStrike" spc="-1">
              <a:solidFill>
                <a:srgbClr val="000000"/>
              </a:solidFill>
              <a:latin typeface="Times New Roman"/>
            </a:endParaRPr>
          </a:p>
        </p:txBody>
      </p:sp>
      <p:sp>
        <p:nvSpPr>
          <p:cNvPr id="5" name="PlaceHolder 3"/>
          <p:cNvSpPr>
            <a:spLocks noGrp="1"/>
          </p:cNvSpPr>
          <p:nvPr>
            <p:ph type="dt" idx="3"/>
          </p:nvPr>
        </p:nvSpPr>
        <p:spPr>
          <a:xfrm>
            <a:off x="797040" y="5708880"/>
            <a:ext cx="3881520" cy="363600"/>
          </a:xfrm>
          <a:prstGeom prst="rect">
            <a:avLst/>
          </a:prstGeom>
          <a:noFill/>
          <a:ln w="0">
            <a:noFill/>
          </a:ln>
        </p:spPr>
        <p:txBody>
          <a:bodyPr lIns="90000" tIns="45000" rIns="90000" bIns="45000" anchor="ctr">
            <a:noAutofit/>
          </a:bodyPr>
          <a:lstStyle>
            <a:lvl1pPr indent="0">
              <a:buNone/>
              <a:defRPr lang="en-AU" sz="1400" b="0" strike="noStrike" spc="-1">
                <a:solidFill>
                  <a:srgbClr val="000000"/>
                </a:solidFill>
                <a:latin typeface="Times New Roman"/>
              </a:defRPr>
            </a:lvl1pPr>
          </a:lstStyle>
          <a:p>
            <a:pPr indent="0">
              <a:buNone/>
            </a:pPr>
            <a:r>
              <a:rPr lang="en-AU" sz="1400" b="0" strike="noStrike" spc="-1">
                <a:solidFill>
                  <a:srgbClr val="000000"/>
                </a:solidFill>
                <a:latin typeface="Times New Roman"/>
              </a:rPr>
              <a:t>&lt;date/time&gt;</a:t>
            </a:r>
          </a:p>
        </p:txBody>
      </p:sp>
      <p:sp>
        <p:nvSpPr>
          <p:cNvPr id="6"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AU" sz="4400" b="0" strike="noStrike" spc="-1">
                <a:solidFill>
                  <a:srgbClr val="000000"/>
                </a:solidFill>
                <a:latin typeface="Arial"/>
              </a:rPr>
              <a:t>Click to edit the title text format</a:t>
            </a:r>
          </a:p>
        </p:txBody>
      </p:sp>
      <p:sp>
        <p:nvSpPr>
          <p:cNvPr id="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AU"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AU"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AU"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AU"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AU"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AU"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PlaceHolder 1"/>
          <p:cNvSpPr>
            <a:spLocks noGrp="1"/>
          </p:cNvSpPr>
          <p:nvPr>
            <p:ph type="ftr" idx="4"/>
          </p:nvPr>
        </p:nvSpPr>
        <p:spPr>
          <a:xfrm>
            <a:off x="565200" y="543240"/>
            <a:ext cx="4113360" cy="245520"/>
          </a:xfrm>
          <a:prstGeom prst="rect">
            <a:avLst/>
          </a:prstGeom>
          <a:noFill/>
          <a:ln w="0">
            <a:noFill/>
          </a:ln>
        </p:spPr>
        <p:txBody>
          <a:bodyPr lIns="90000" tIns="45000" rIns="90000" bIns="45000" anchor="ctr">
            <a:noAutofit/>
          </a:bodyPr>
          <a:lstStyle>
            <a:lvl1pPr indent="0" algn="ctr">
              <a:lnSpc>
                <a:spcPct val="100000"/>
              </a:lnSpc>
              <a:buNone/>
              <a:tabLst>
                <a:tab pos="0" algn="l"/>
              </a:tabLst>
              <a:defRPr lang="en-AU" sz="1400" b="0" strike="noStrike" spc="-1">
                <a:solidFill>
                  <a:srgbClr val="000000"/>
                </a:solidFill>
                <a:latin typeface="Times New Roman"/>
              </a:defRPr>
            </a:lvl1pPr>
          </a:lstStyle>
          <a:p>
            <a:pPr indent="0" algn="ctr">
              <a:lnSpc>
                <a:spcPct val="100000"/>
              </a:lnSpc>
              <a:buNone/>
              <a:tabLst>
                <a:tab pos="0" algn="l"/>
              </a:tabLst>
            </a:pPr>
            <a:r>
              <a:rPr lang="en-AU" sz="1400" b="0" strike="noStrike" spc="-1">
                <a:solidFill>
                  <a:srgbClr val="000000"/>
                </a:solidFill>
                <a:latin typeface="Times New Roman"/>
              </a:rPr>
              <a:t>&lt;footer&gt;</a:t>
            </a:r>
          </a:p>
        </p:txBody>
      </p:sp>
      <p:sp>
        <p:nvSpPr>
          <p:cNvPr id="45" name="PlaceHolder 2"/>
          <p:cNvSpPr>
            <a:spLocks noGrp="1"/>
          </p:cNvSpPr>
          <p:nvPr>
            <p:ph type="sldNum" idx="5"/>
          </p:nvPr>
        </p:nvSpPr>
        <p:spPr>
          <a:xfrm>
            <a:off x="9333000" y="6169320"/>
            <a:ext cx="2005920" cy="30960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400" b="0" strike="noStrike" spc="-1">
                <a:solidFill>
                  <a:srgbClr val="000000"/>
                </a:solidFill>
                <a:latin typeface="Tenorite"/>
              </a:defRPr>
            </a:lvl1pPr>
          </a:lstStyle>
          <a:p>
            <a:pPr indent="0" algn="r">
              <a:lnSpc>
                <a:spcPct val="100000"/>
              </a:lnSpc>
              <a:buNone/>
              <a:tabLst>
                <a:tab pos="0" algn="l"/>
              </a:tabLst>
            </a:pPr>
            <a:fld id="{36205B41-37FB-4D6C-97DC-61D648EEE4E9}" type="slidenum">
              <a:rPr lang="en-US" sz="1400" b="0" strike="noStrike" spc="-1">
                <a:solidFill>
                  <a:srgbClr val="000000"/>
                </a:solidFill>
                <a:latin typeface="Tenorite"/>
              </a:rPr>
              <a:t>‹#›</a:t>
            </a:fld>
            <a:endParaRPr lang="en-AU" sz="1400" b="0" strike="noStrike" spc="-1">
              <a:solidFill>
                <a:srgbClr val="000000"/>
              </a:solidFill>
              <a:latin typeface="Times New Roman"/>
            </a:endParaRPr>
          </a:p>
        </p:txBody>
      </p:sp>
      <p:sp>
        <p:nvSpPr>
          <p:cNvPr id="46" name="PlaceHolder 3"/>
          <p:cNvSpPr>
            <a:spLocks noGrp="1"/>
          </p:cNvSpPr>
          <p:nvPr>
            <p:ph type="dt" idx="6"/>
          </p:nvPr>
        </p:nvSpPr>
        <p:spPr>
          <a:xfrm>
            <a:off x="565200" y="5949720"/>
            <a:ext cx="4113360" cy="363600"/>
          </a:xfrm>
          <a:prstGeom prst="rect">
            <a:avLst/>
          </a:prstGeom>
          <a:noFill/>
          <a:ln w="0">
            <a:noFill/>
          </a:ln>
        </p:spPr>
        <p:txBody>
          <a:bodyPr lIns="90000" tIns="45000" rIns="90000" bIns="45000" anchor="ctr">
            <a:noAutofit/>
          </a:bodyPr>
          <a:lstStyle>
            <a:lvl1pPr indent="0">
              <a:buNone/>
              <a:defRPr lang="en-AU" sz="1400" b="0" strike="noStrike" spc="-1">
                <a:solidFill>
                  <a:srgbClr val="000000"/>
                </a:solidFill>
                <a:latin typeface="Times New Roman"/>
              </a:defRPr>
            </a:lvl1pPr>
          </a:lstStyle>
          <a:p>
            <a:pPr indent="0">
              <a:buNone/>
            </a:pPr>
            <a:r>
              <a:rPr lang="en-AU" sz="1400" b="0" strike="noStrike" spc="-1">
                <a:solidFill>
                  <a:srgbClr val="000000"/>
                </a:solidFill>
                <a:latin typeface="Times New Roman"/>
              </a:rPr>
              <a:t>&lt;date/time&gt;</a:t>
            </a:r>
          </a:p>
        </p:txBody>
      </p:sp>
      <p:sp>
        <p:nvSpPr>
          <p:cNvPr id="47"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AU" sz="4400" b="0" strike="noStrike" spc="-1">
                <a:solidFill>
                  <a:srgbClr val="000000"/>
                </a:solidFill>
                <a:latin typeface="Arial"/>
              </a:rPr>
              <a:t>Click to edit the title text format</a:t>
            </a:r>
          </a:p>
        </p:txBody>
      </p:sp>
      <p:sp>
        <p:nvSpPr>
          <p:cNvPr id="48"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AU"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AU"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AU"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AU"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AU"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AU"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5" name="Rectangle 15"/>
          <p:cNvSpPr/>
          <p:nvPr/>
        </p:nvSpPr>
        <p:spPr>
          <a:xfrm>
            <a:off x="360" y="0"/>
            <a:ext cx="12296160" cy="6958800"/>
          </a:xfrm>
          <a:prstGeom prst="rect">
            <a:avLst/>
          </a:prstGeom>
          <a:solidFill>
            <a:srgbClr val="000000"/>
          </a:solid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FFFFFF"/>
              </a:solidFill>
              <a:latin typeface="Tenorite"/>
              <a:ea typeface="DejaVu Sans"/>
            </a:endParaRPr>
          </a:p>
        </p:txBody>
      </p:sp>
      <p:pic>
        <p:nvPicPr>
          <p:cNvPr id="86" name="Picture 85"/>
          <p:cNvPicPr/>
          <p:nvPr/>
        </p:nvPicPr>
        <p:blipFill>
          <a:blip r:embed="rId3"/>
          <a:stretch/>
        </p:blipFill>
        <p:spPr>
          <a:xfrm>
            <a:off x="3031200" y="2066040"/>
            <a:ext cx="6056640" cy="4160880"/>
          </a:xfrm>
          <a:prstGeom prst="rect">
            <a:avLst/>
          </a:prstGeom>
          <a:ln w="0">
            <a:noFill/>
          </a:ln>
        </p:spPr>
      </p:pic>
      <p:sp>
        <p:nvSpPr>
          <p:cNvPr id="87" name="PlaceHolder 1"/>
          <p:cNvSpPr>
            <a:spLocks noGrp="1"/>
          </p:cNvSpPr>
          <p:nvPr>
            <p:ph type="subTitle"/>
          </p:nvPr>
        </p:nvSpPr>
        <p:spPr>
          <a:xfrm>
            <a:off x="2765880" y="6264000"/>
            <a:ext cx="6658920" cy="376200"/>
          </a:xfrm>
          <a:prstGeom prst="rect">
            <a:avLst/>
          </a:prstGeom>
          <a:noFill/>
          <a:ln w="0">
            <a:noFill/>
          </a:ln>
        </p:spPr>
        <p:txBody>
          <a:bodyPr lIns="0" tIns="0" rIns="0" bIns="0" anchor="t">
            <a:normAutofit/>
          </a:bodyPr>
          <a:lstStyle/>
          <a:p>
            <a:pPr>
              <a:lnSpc>
                <a:spcPct val="100000"/>
              </a:lnSpc>
              <a:spcBef>
                <a:spcPts val="1001"/>
              </a:spcBef>
              <a:tabLst>
                <a:tab pos="0" algn="l"/>
              </a:tabLst>
            </a:pPr>
            <a:r>
              <a:rPr lang="en-AU" sz="1400" b="0" strike="noStrike" spc="-1">
                <a:solidFill>
                  <a:srgbClr val="FFFFFF"/>
                </a:solidFill>
                <a:latin typeface="DejaVu Serif"/>
                <a:ea typeface="Noto Sans CJK SC"/>
              </a:rPr>
              <a:t>Murray Jones · Yunki Yau · Riley Jones · Riley Fitzgerald · Adrian Wong </a:t>
            </a:r>
            <a:endParaRPr lang="en-AU" sz="1400" b="0" strike="noStrike" spc="-1">
              <a:solidFill>
                <a:srgbClr val="000000"/>
              </a:solidFill>
              <a:latin typeface="Arial"/>
            </a:endParaRPr>
          </a:p>
        </p:txBody>
      </p:sp>
      <p:sp>
        <p:nvSpPr>
          <p:cNvPr id="88" name="Subtitle 1"/>
          <p:cNvSpPr/>
          <p:nvPr/>
        </p:nvSpPr>
        <p:spPr>
          <a:xfrm>
            <a:off x="1685880" y="576000"/>
            <a:ext cx="8818920" cy="143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nSpc>
                <a:spcPct val="100000"/>
              </a:lnSpc>
              <a:spcBef>
                <a:spcPts val="1001"/>
              </a:spcBef>
              <a:tabLst>
                <a:tab pos="0" algn="l"/>
              </a:tabLst>
            </a:pPr>
            <a:r>
              <a:rPr lang="en-AU" sz="7200" b="0" strike="noStrike" spc="-1">
                <a:solidFill>
                  <a:srgbClr val="FFFFFF"/>
                </a:solidFill>
                <a:latin typeface="DejaVu Serif"/>
                <a:ea typeface="Noto Sans CJK SC"/>
              </a:rPr>
              <a:t>Quantifying Chaos</a:t>
            </a:r>
            <a:endParaRPr lang="en-AU" sz="7200" b="0" strike="noStrike" spc="-1">
              <a:solidFill>
                <a:srgbClr val="000000"/>
              </a:solidFill>
              <a:latin typeface="Arial"/>
            </a:endParaRPr>
          </a:p>
        </p:txBody>
      </p:sp>
      <p:sp>
        <p:nvSpPr>
          <p:cNvPr id="89" name="Subtitle 3"/>
          <p:cNvSpPr/>
          <p:nvPr/>
        </p:nvSpPr>
        <p:spPr>
          <a:xfrm>
            <a:off x="7314120" y="1800000"/>
            <a:ext cx="3124800" cy="129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r">
              <a:lnSpc>
                <a:spcPct val="90000"/>
              </a:lnSpc>
              <a:tabLst>
                <a:tab pos="0" algn="l"/>
              </a:tabLst>
            </a:pPr>
            <a:r>
              <a:rPr lang="en-AU" sz="1800" b="0" i="1" strike="noStrike" spc="-151">
                <a:solidFill>
                  <a:srgbClr val="999999"/>
                </a:solidFill>
                <a:latin typeface="DejaVu Serif"/>
                <a:ea typeface="Noto Sans CJK SC"/>
              </a:rPr>
              <a:t>Angle and mass determinants on the chaotic motion of a triple pendulum.</a:t>
            </a:r>
            <a:endParaRPr lang="en-AU" sz="18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840760" y="334080"/>
            <a:ext cx="65095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000000"/>
                </a:solidFill>
                <a:latin typeface="DejaVu Serif"/>
              </a:rPr>
              <a:t>Final Results</a:t>
            </a:r>
            <a:endParaRPr lang="en-AU" sz="4400" b="0" strike="noStrike" spc="-1">
              <a:solidFill>
                <a:srgbClr val="000000"/>
              </a:solidFill>
              <a:latin typeface="Arial"/>
            </a:endParaRPr>
          </a:p>
        </p:txBody>
      </p:sp>
      <p:pic>
        <p:nvPicPr>
          <p:cNvPr id="169" name="Picture 168"/>
          <p:cNvPicPr/>
          <p:nvPr/>
        </p:nvPicPr>
        <p:blipFill>
          <a:blip r:embed="rId3"/>
          <a:stretch/>
        </p:blipFill>
        <p:spPr>
          <a:xfrm>
            <a:off x="1262160" y="1773000"/>
            <a:ext cx="6786360" cy="4186080"/>
          </a:xfrm>
          <a:prstGeom prst="rect">
            <a:avLst/>
          </a:prstGeom>
          <a:ln w="0">
            <a:noFill/>
          </a:ln>
        </p:spPr>
      </p:pic>
      <p:sp>
        <p:nvSpPr>
          <p:cNvPr id="170" name="Straight Connector 169"/>
          <p:cNvSpPr/>
          <p:nvPr/>
        </p:nvSpPr>
        <p:spPr>
          <a:xfrm flipH="1">
            <a:off x="6517800" y="2918160"/>
            <a:ext cx="1482120" cy="28080"/>
          </a:xfrm>
          <a:prstGeom prst="line">
            <a:avLst/>
          </a:prstGeom>
          <a:ln w="36000">
            <a:solidFill>
              <a:srgbClr val="3465A4"/>
            </a:solidFill>
            <a:round/>
            <a:tailEnd type="triangle" w="med" len="med"/>
          </a:ln>
        </p:spPr>
        <p:style>
          <a:lnRef idx="0">
            <a:scrgbClr r="0" g="0" b="0"/>
          </a:lnRef>
          <a:fillRef idx="0">
            <a:scrgbClr r="0" g="0" b="0"/>
          </a:fillRef>
          <a:effectRef idx="0">
            <a:scrgbClr r="0" g="0" b="0"/>
          </a:effectRef>
          <a:fontRef idx="minor"/>
        </p:style>
        <p:txBody>
          <a:bodyPr lIns="108000" tIns="14040" rIns="108000" bIns="14040" anchor="ctr" anchorCtr="1">
            <a:noAutofit/>
          </a:bodyPr>
          <a:lstStyle/>
          <a:p>
            <a:endParaRPr lang="en-AU" sz="1800" b="0" strike="noStrike" spc="-1">
              <a:solidFill>
                <a:srgbClr val="000000"/>
              </a:solidFill>
              <a:latin typeface="Arial"/>
              <a:ea typeface="DejaVu Sans"/>
            </a:endParaRPr>
          </a:p>
        </p:txBody>
      </p:sp>
      <p:sp>
        <p:nvSpPr>
          <p:cNvPr id="171" name="PlaceHolder 2"/>
          <p:cNvSpPr>
            <a:spLocks noGrp="1"/>
          </p:cNvSpPr>
          <p:nvPr>
            <p:ph/>
          </p:nvPr>
        </p:nvSpPr>
        <p:spPr>
          <a:xfrm>
            <a:off x="8160120" y="2568240"/>
            <a:ext cx="2036160" cy="862920"/>
          </a:xfrm>
          <a:prstGeom prst="rect">
            <a:avLst/>
          </a:prstGeom>
          <a:noFill/>
          <a:ln w="0">
            <a:noFill/>
          </a:ln>
        </p:spPr>
        <p:txBody>
          <a:bodyPr lIns="90000" tIns="45000" rIns="90000" bIns="45000" anchor="t">
            <a:noAutofit/>
          </a:bodyPr>
          <a:lstStyle/>
          <a:p>
            <a:pPr indent="0">
              <a:lnSpc>
                <a:spcPct val="100000"/>
              </a:lnSpc>
              <a:spcBef>
                <a:spcPts val="1001"/>
              </a:spcBef>
              <a:buNone/>
              <a:tabLst>
                <a:tab pos="0" algn="l"/>
              </a:tabLst>
            </a:pPr>
            <a:r>
              <a:rPr lang="en-AU" sz="1400" b="0" i="1" strike="noStrike" spc="-1">
                <a:solidFill>
                  <a:srgbClr val="3465A4"/>
                </a:solidFill>
                <a:latin typeface="DejaVu Serif"/>
              </a:rPr>
              <a:t>R</a:t>
            </a:r>
            <a:r>
              <a:rPr lang="en-AU" sz="1400" b="0" i="1" strike="noStrike" spc="-1" baseline="33000">
                <a:solidFill>
                  <a:srgbClr val="3465A4"/>
                </a:solidFill>
                <a:latin typeface="DejaVu Serif"/>
              </a:rPr>
              <a:t>2</a:t>
            </a:r>
            <a:r>
              <a:rPr lang="en-AU" sz="1400" b="0" i="1" strike="noStrike" spc="-1">
                <a:solidFill>
                  <a:srgbClr val="3465A4"/>
                </a:solidFill>
                <a:latin typeface="DejaVu Serif"/>
              </a:rPr>
              <a:t> = 0.998</a:t>
            </a:r>
            <a:endParaRPr lang="en-AU" sz="1400" b="0" strike="noStrike" spc="-1">
              <a:solidFill>
                <a:srgbClr val="000000"/>
              </a:solidFill>
              <a:latin typeface="Arial"/>
            </a:endParaRPr>
          </a:p>
          <a:p>
            <a:pPr indent="0">
              <a:lnSpc>
                <a:spcPct val="100000"/>
              </a:lnSpc>
              <a:spcBef>
                <a:spcPts val="1001"/>
              </a:spcBef>
              <a:buNone/>
              <a:tabLst>
                <a:tab pos="0" algn="l"/>
              </a:tabLst>
            </a:pPr>
            <a:r>
              <a:rPr lang="en-AU" sz="1400" b="0" i="1" strike="noStrike" spc="-1">
                <a:solidFill>
                  <a:srgbClr val="3465A4"/>
                </a:solidFill>
                <a:latin typeface="DejaVu Serif"/>
              </a:rPr>
              <a:t>P Value = 3.03·10</a:t>
            </a:r>
            <a:r>
              <a:rPr lang="en-AU" sz="1400" b="0" i="1" strike="noStrike" spc="-1" baseline="33000">
                <a:solidFill>
                  <a:srgbClr val="3465A4"/>
                </a:solidFill>
                <a:latin typeface="DejaVu Serif"/>
              </a:rPr>
              <a:t>-11</a:t>
            </a:r>
            <a:endParaRPr lang="en-AU" sz="1400" b="0" strike="noStrike" spc="-1">
              <a:solidFill>
                <a:srgbClr val="000000"/>
              </a:solidFill>
              <a:latin typeface="Arial"/>
            </a:endParaRPr>
          </a:p>
          <a:p>
            <a:pPr indent="0">
              <a:lnSpc>
                <a:spcPct val="100000"/>
              </a:lnSpc>
              <a:spcBef>
                <a:spcPts val="1001"/>
              </a:spcBef>
              <a:buNone/>
              <a:tabLst>
                <a:tab pos="0" algn="l"/>
              </a:tabLst>
            </a:pPr>
            <a:endParaRPr lang="en-AU" sz="2400" b="0" strike="noStrike" spc="-1">
              <a:solidFill>
                <a:srgbClr val="000000"/>
              </a:solidFill>
              <a:latin typeface="Arial"/>
            </a:endParaRPr>
          </a:p>
        </p:txBody>
      </p:sp>
      <p:sp>
        <p:nvSpPr>
          <p:cNvPr id="172" name="Freeform: Shape 171"/>
          <p:cNvSpPr/>
          <p:nvPr/>
        </p:nvSpPr>
        <p:spPr>
          <a:xfrm rot="10794600">
            <a:off x="7963920" y="2608920"/>
            <a:ext cx="291240" cy="619560"/>
          </a:xfrm>
          <a:custGeom>
            <a:avLst/>
            <a:gdLst>
              <a:gd name="textAreaLeft" fmla="*/ 0 w 291240"/>
              <a:gd name="textAreaRight" fmla="*/ 105480 w 291240"/>
              <a:gd name="textAreaTop" fmla="*/ 15840 h 619560"/>
              <a:gd name="textAreaBottom" fmla="*/ 604800 h 619560"/>
            </a:gdLst>
            <a:ahLst/>
            <a:cxn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3465A4"/>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pPr>
              <a:lnSpc>
                <a:spcPct val="100000"/>
              </a:lnSpc>
            </a:pPr>
            <a:endParaRPr lang="en-AU" sz="1800" b="0" strike="noStrike" spc="-1">
              <a:solidFill>
                <a:srgbClr val="000000"/>
              </a:solidFill>
              <a:latin typeface="Arial"/>
              <a:ea typeface="DejaVu Sans"/>
            </a:endParaRPr>
          </a:p>
        </p:txBody>
      </p:sp>
      <p:sp>
        <p:nvSpPr>
          <p:cNvPr id="173" name="PlaceHolder 3"/>
          <p:cNvSpPr>
            <a:spLocks noGrp="1"/>
          </p:cNvSpPr>
          <p:nvPr>
            <p:ph/>
          </p:nvPr>
        </p:nvSpPr>
        <p:spPr>
          <a:xfrm>
            <a:off x="8097480" y="5364000"/>
            <a:ext cx="2653560" cy="678240"/>
          </a:xfrm>
          <a:prstGeom prst="rect">
            <a:avLst/>
          </a:prstGeom>
          <a:noFill/>
          <a:ln w="0">
            <a:noFill/>
          </a:ln>
        </p:spPr>
        <p:txBody>
          <a:bodyPr lIns="90000" tIns="45000" rIns="90000" bIns="45000" anchor="t">
            <a:noAutofit/>
          </a:bodyPr>
          <a:lstStyle/>
          <a:p>
            <a:pPr indent="0">
              <a:lnSpc>
                <a:spcPct val="100000"/>
              </a:lnSpc>
              <a:spcBef>
                <a:spcPts val="1001"/>
              </a:spcBef>
              <a:buNone/>
              <a:tabLst>
                <a:tab pos="0" algn="l"/>
              </a:tabLst>
            </a:pPr>
            <a:r>
              <a:rPr lang="en-AU" sz="1400" b="0" i="1" strike="noStrike" spc="-1">
                <a:solidFill>
                  <a:srgbClr val="3465A4"/>
                </a:solidFill>
                <a:latin typeface="DejaVu Serif"/>
              </a:rPr>
              <a:t>E</a:t>
            </a:r>
            <a:r>
              <a:rPr lang="en-AU" sz="1400" b="0" i="1" strike="noStrike" spc="-1" baseline="-8000">
                <a:solidFill>
                  <a:srgbClr val="3465A4"/>
                </a:solidFill>
                <a:latin typeface="DejaVu Serif"/>
              </a:rPr>
              <a:t>0</a:t>
            </a:r>
            <a:r>
              <a:rPr lang="en-AU" sz="1400" b="0" i="1" strike="noStrike" spc="-1">
                <a:solidFill>
                  <a:srgbClr val="3465A4"/>
                </a:solidFill>
                <a:latin typeface="DejaVu Serif"/>
              </a:rPr>
              <a:t> = 0 at 0°, minimum.</a:t>
            </a:r>
            <a:endParaRPr lang="en-AU" sz="1400" b="0" strike="noStrike" spc="-1">
              <a:solidFill>
                <a:srgbClr val="000000"/>
              </a:solidFill>
              <a:latin typeface="Arial"/>
            </a:endParaRPr>
          </a:p>
          <a:p>
            <a:pPr indent="0">
              <a:lnSpc>
                <a:spcPct val="100000"/>
              </a:lnSpc>
              <a:spcBef>
                <a:spcPts val="1001"/>
              </a:spcBef>
              <a:buNone/>
              <a:tabLst>
                <a:tab pos="0" algn="l"/>
              </a:tabLst>
            </a:pPr>
            <a:r>
              <a:rPr lang="en-AU" sz="1400" b="0" i="1" strike="noStrike" spc="-1">
                <a:solidFill>
                  <a:srgbClr val="3465A4"/>
                </a:solidFill>
                <a:latin typeface="DejaVu Serif"/>
              </a:rPr>
              <a:t>E</a:t>
            </a:r>
            <a:r>
              <a:rPr lang="en-AU" sz="1400" b="0" i="1" strike="noStrike" spc="-1" baseline="-8000">
                <a:solidFill>
                  <a:srgbClr val="3465A4"/>
                </a:solidFill>
                <a:latin typeface="DejaVu Serif"/>
              </a:rPr>
              <a:t>0</a:t>
            </a:r>
            <a:r>
              <a:rPr lang="en-AU" sz="1400" b="0" i="1" strike="noStrike" spc="-1">
                <a:solidFill>
                  <a:srgbClr val="3465A4"/>
                </a:solidFill>
                <a:latin typeface="DejaVu Serif"/>
              </a:rPr>
              <a:t> = 1 at 180°, maximum.</a:t>
            </a:r>
            <a:endParaRPr lang="en-AU" sz="1400" b="0" strike="noStrike" spc="-1">
              <a:solidFill>
                <a:srgbClr val="000000"/>
              </a:solidFill>
              <a:latin typeface="Arial"/>
            </a:endParaRPr>
          </a:p>
          <a:p>
            <a:pPr indent="0">
              <a:lnSpc>
                <a:spcPct val="100000"/>
              </a:lnSpc>
              <a:spcBef>
                <a:spcPts val="1001"/>
              </a:spcBef>
              <a:buNone/>
              <a:tabLst>
                <a:tab pos="0" algn="l"/>
              </a:tabLst>
            </a:pPr>
            <a:endParaRPr lang="en-AU" sz="2400" b="0" strike="noStrike" spc="-1">
              <a:solidFill>
                <a:srgbClr val="000000"/>
              </a:solidFill>
              <a:latin typeface="Arial"/>
            </a:endParaRPr>
          </a:p>
        </p:txBody>
      </p:sp>
      <p:sp>
        <p:nvSpPr>
          <p:cNvPr id="174" name="Freeform: Shape 173"/>
          <p:cNvSpPr/>
          <p:nvPr/>
        </p:nvSpPr>
        <p:spPr>
          <a:xfrm rot="10794600">
            <a:off x="7965360" y="5364000"/>
            <a:ext cx="291240" cy="619560"/>
          </a:xfrm>
          <a:custGeom>
            <a:avLst/>
            <a:gdLst>
              <a:gd name="textAreaLeft" fmla="*/ 0 w 291240"/>
              <a:gd name="textAreaRight" fmla="*/ 105480 w 291240"/>
              <a:gd name="textAreaTop" fmla="*/ 15840 h 619560"/>
              <a:gd name="textAreaBottom" fmla="*/ 604800 h 619560"/>
            </a:gdLst>
            <a:ahLst/>
            <a:cxn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3465A4"/>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pPr>
              <a:lnSpc>
                <a:spcPct val="100000"/>
              </a:lnSpc>
            </a:pPr>
            <a:endParaRPr lang="en-AU" sz="1800" b="0" strike="noStrike" spc="-1">
              <a:solidFill>
                <a:srgbClr val="000000"/>
              </a:solidFill>
              <a:latin typeface="Arial"/>
              <a:ea typeface="DejaVu Sans"/>
            </a:endParaRPr>
          </a:p>
        </p:txBody>
      </p:sp>
      <p:sp>
        <p:nvSpPr>
          <p:cNvPr id="175" name="Straight Connector 174"/>
          <p:cNvSpPr/>
          <p:nvPr/>
        </p:nvSpPr>
        <p:spPr>
          <a:xfrm flipH="1" flipV="1">
            <a:off x="5670720" y="5668200"/>
            <a:ext cx="2294640" cy="7200"/>
          </a:xfrm>
          <a:prstGeom prst="line">
            <a:avLst/>
          </a:prstGeom>
          <a:ln w="36000">
            <a:solidFill>
              <a:srgbClr val="3465A4"/>
            </a:solidFill>
            <a:round/>
            <a:tailEnd type="triangle" w="med" len="med"/>
          </a:ln>
        </p:spPr>
        <p:style>
          <a:lnRef idx="0">
            <a:scrgbClr r="0" g="0" b="0"/>
          </a:lnRef>
          <a:fillRef idx="0">
            <a:scrgbClr r="0" g="0" b="0"/>
          </a:fillRef>
          <a:effectRef idx="0">
            <a:scrgbClr r="0" g="0" b="0"/>
          </a:effectRef>
          <a:fontRef idx="minor"/>
        </p:style>
        <p:txBody>
          <a:bodyPr lIns="108000" tIns="3600" rIns="108000" bIns="3600" anchor="ctr" anchorCtr="1">
            <a:noAutofit/>
          </a:bodyPr>
          <a:lstStyle/>
          <a:p>
            <a:endParaRPr lang="en-AU" sz="1800" b="0" strike="noStrike" spc="-1">
              <a:solidFill>
                <a:srgbClr val="000000"/>
              </a:solidFill>
              <a:latin typeface="Arial"/>
              <a:ea typeface="DejaVu Sans"/>
            </a:endParaRPr>
          </a:p>
        </p:txBody>
      </p:sp>
      <p:pic>
        <p:nvPicPr>
          <p:cNvPr id="176" name="Picture 175"/>
          <p:cNvPicPr/>
          <p:nvPr/>
        </p:nvPicPr>
        <p:blipFill>
          <a:blip r:embed="rId4"/>
          <a:srcRect l="9527" t="13424" r="9001" b="14952"/>
          <a:stretch/>
        </p:blipFill>
        <p:spPr>
          <a:xfrm>
            <a:off x="6298200" y="5784480"/>
            <a:ext cx="1262520" cy="564840"/>
          </a:xfrm>
          <a:prstGeom prst="rect">
            <a:avLst/>
          </a:prstGeom>
          <a:ln w="38160">
            <a:solidFill>
              <a:srgbClr val="3465A4"/>
            </a:solidFill>
            <a:rou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2841120" y="334080"/>
            <a:ext cx="65095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dirty="0">
                <a:solidFill>
                  <a:srgbClr val="000000"/>
                </a:solidFill>
                <a:latin typeface="DejaVu Serif"/>
              </a:rPr>
              <a:t>Uncertainties</a:t>
            </a:r>
            <a:endParaRPr lang="en-AU" sz="4400" b="0" strike="noStrike" spc="-1" dirty="0">
              <a:solidFill>
                <a:srgbClr val="000000"/>
              </a:solidFill>
              <a:latin typeface="Arial"/>
            </a:endParaRPr>
          </a:p>
        </p:txBody>
      </p:sp>
      <p:pic>
        <p:nvPicPr>
          <p:cNvPr id="178" name="Picture 177"/>
          <p:cNvPicPr/>
          <p:nvPr/>
        </p:nvPicPr>
        <p:blipFill>
          <a:blip r:embed="rId2"/>
          <a:stretch/>
        </p:blipFill>
        <p:spPr>
          <a:xfrm>
            <a:off x="1060200" y="1853280"/>
            <a:ext cx="4842000" cy="1018080"/>
          </a:xfrm>
          <a:prstGeom prst="rect">
            <a:avLst/>
          </a:prstGeom>
          <a:ln w="0">
            <a:noFill/>
          </a:ln>
        </p:spPr>
      </p:pic>
      <p:pic>
        <p:nvPicPr>
          <p:cNvPr id="179" name="Picture 178"/>
          <p:cNvPicPr/>
          <p:nvPr/>
        </p:nvPicPr>
        <p:blipFill>
          <a:blip r:embed="rId3"/>
          <a:stretch/>
        </p:blipFill>
        <p:spPr>
          <a:xfrm>
            <a:off x="7208640" y="2281680"/>
            <a:ext cx="2340000" cy="673920"/>
          </a:xfrm>
          <a:prstGeom prst="rect">
            <a:avLst/>
          </a:prstGeom>
          <a:ln w="0">
            <a:noFill/>
          </a:ln>
        </p:spPr>
      </p:pic>
      <p:pic>
        <p:nvPicPr>
          <p:cNvPr id="180" name="Picture 179"/>
          <p:cNvPicPr/>
          <p:nvPr/>
        </p:nvPicPr>
        <p:blipFill>
          <a:blip r:embed="rId4"/>
          <a:stretch/>
        </p:blipFill>
        <p:spPr>
          <a:xfrm>
            <a:off x="5586120" y="4172760"/>
            <a:ext cx="5226840" cy="1520280"/>
          </a:xfrm>
          <a:prstGeom prst="rect">
            <a:avLst/>
          </a:prstGeom>
          <a:ln w="0">
            <a:noFill/>
          </a:ln>
        </p:spPr>
      </p:pic>
      <p:sp>
        <p:nvSpPr>
          <p:cNvPr id="181" name="Rectangle 180"/>
          <p:cNvSpPr/>
          <p:nvPr/>
        </p:nvSpPr>
        <p:spPr>
          <a:xfrm>
            <a:off x="636480" y="992880"/>
            <a:ext cx="1488960" cy="66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1" strike="noStrike" spc="-1">
                <a:solidFill>
                  <a:srgbClr val="28471F"/>
                </a:solidFill>
                <a:latin typeface="DejaVu Serif"/>
                <a:ea typeface="DejaVu Sans"/>
              </a:rPr>
              <a:t>Uncertainty in quantity of chaos.</a:t>
            </a:r>
            <a:endParaRPr lang="en-AU" sz="1300" b="0" strike="noStrike" spc="-1">
              <a:solidFill>
                <a:srgbClr val="000000"/>
              </a:solidFill>
              <a:latin typeface="Arial"/>
            </a:endParaRPr>
          </a:p>
        </p:txBody>
      </p:sp>
      <p:sp>
        <p:nvSpPr>
          <p:cNvPr id="182" name="Straight Connector 181"/>
          <p:cNvSpPr/>
          <p:nvPr/>
        </p:nvSpPr>
        <p:spPr>
          <a:xfrm>
            <a:off x="1367280" y="1608120"/>
            <a:ext cx="217080" cy="53532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83" name="Rectangle 182"/>
          <p:cNvSpPr/>
          <p:nvPr/>
        </p:nvSpPr>
        <p:spPr>
          <a:xfrm>
            <a:off x="320400" y="2691000"/>
            <a:ext cx="169632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a:solidFill>
                  <a:srgbClr val="28471F"/>
                </a:solidFill>
                <a:latin typeface="DejaVu Serif"/>
                <a:ea typeface="DejaVu Sans"/>
              </a:rPr>
              <a:t>Uncertainty in duration of footage ≈̠ 0.008s.</a:t>
            </a:r>
            <a:endParaRPr lang="en-AU" sz="1300" b="0" strike="noStrike" spc="-1">
              <a:solidFill>
                <a:srgbClr val="000000"/>
              </a:solidFill>
              <a:latin typeface="Arial"/>
            </a:endParaRPr>
          </a:p>
        </p:txBody>
      </p:sp>
      <p:sp>
        <p:nvSpPr>
          <p:cNvPr id="184" name="Straight Connector 183"/>
          <p:cNvSpPr/>
          <p:nvPr/>
        </p:nvSpPr>
        <p:spPr>
          <a:xfrm flipV="1">
            <a:off x="1951920" y="2482920"/>
            <a:ext cx="565920" cy="55620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85" name="Rectangle 184"/>
          <p:cNvSpPr/>
          <p:nvPr/>
        </p:nvSpPr>
        <p:spPr>
          <a:xfrm>
            <a:off x="3559680" y="2998080"/>
            <a:ext cx="1913040"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28471F"/>
                </a:solidFill>
                <a:latin typeface="DejaVu Serif"/>
                <a:ea typeface="Noto Sans CJK SC"/>
              </a:rPr>
              <a:t>Uncertainty in node coordinates ≪ 1px.</a:t>
            </a:r>
            <a:endParaRPr lang="en-AU" sz="1300" b="0" strike="noStrike" spc="-1">
              <a:solidFill>
                <a:srgbClr val="000000"/>
              </a:solidFill>
              <a:latin typeface="Arial"/>
            </a:endParaRPr>
          </a:p>
        </p:txBody>
      </p:sp>
      <p:sp>
        <p:nvSpPr>
          <p:cNvPr id="186" name="Straight Connector 185"/>
          <p:cNvSpPr/>
          <p:nvPr/>
        </p:nvSpPr>
        <p:spPr>
          <a:xfrm flipV="1">
            <a:off x="1943280" y="2491920"/>
            <a:ext cx="565920" cy="55620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87" name="Straight Connector 186"/>
          <p:cNvSpPr/>
          <p:nvPr/>
        </p:nvSpPr>
        <p:spPr>
          <a:xfrm flipH="1" flipV="1">
            <a:off x="3894840" y="2500920"/>
            <a:ext cx="414720" cy="56664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88" name="Straight Connector 187"/>
          <p:cNvSpPr/>
          <p:nvPr/>
        </p:nvSpPr>
        <p:spPr>
          <a:xfrm flipV="1">
            <a:off x="4649400" y="2492280"/>
            <a:ext cx="565560" cy="57528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89" name="Straight Connector 188"/>
          <p:cNvSpPr/>
          <p:nvPr/>
        </p:nvSpPr>
        <p:spPr>
          <a:xfrm>
            <a:off x="7201440" y="2054160"/>
            <a:ext cx="339840" cy="41472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90" name="Rectangle 189"/>
          <p:cNvSpPr/>
          <p:nvPr/>
        </p:nvSpPr>
        <p:spPr>
          <a:xfrm>
            <a:off x="6103080" y="1614600"/>
            <a:ext cx="1488960" cy="66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1" strike="noStrike" spc="-1">
                <a:solidFill>
                  <a:srgbClr val="28471F"/>
                </a:solidFill>
                <a:latin typeface="DejaVu Serif"/>
                <a:ea typeface="DejaVu Sans"/>
              </a:rPr>
              <a:t>Uncertainty in initial energy</a:t>
            </a:r>
            <a:endParaRPr lang="en-AU" sz="1300" b="0" strike="noStrike" spc="-1">
              <a:solidFill>
                <a:srgbClr val="000000"/>
              </a:solidFill>
              <a:latin typeface="Arial"/>
            </a:endParaRPr>
          </a:p>
        </p:txBody>
      </p:sp>
      <p:sp>
        <p:nvSpPr>
          <p:cNvPr id="191" name="Rectangle 190"/>
          <p:cNvSpPr/>
          <p:nvPr/>
        </p:nvSpPr>
        <p:spPr>
          <a:xfrm>
            <a:off x="6876720" y="3427560"/>
            <a:ext cx="1913040"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28471F"/>
                </a:solidFill>
                <a:latin typeface="DejaVu Serif"/>
                <a:ea typeface="Noto Sans CJK SC"/>
              </a:rPr>
              <a:t>Uncertainty in initial angle.</a:t>
            </a:r>
            <a:endParaRPr lang="en-AU" sz="1300" b="0" strike="noStrike" spc="-1">
              <a:solidFill>
                <a:srgbClr val="000000"/>
              </a:solidFill>
              <a:latin typeface="Arial"/>
            </a:endParaRPr>
          </a:p>
        </p:txBody>
      </p:sp>
      <p:sp>
        <p:nvSpPr>
          <p:cNvPr id="192" name="Straight Connector 191"/>
          <p:cNvSpPr/>
          <p:nvPr/>
        </p:nvSpPr>
        <p:spPr>
          <a:xfrm flipH="1">
            <a:off x="8050320" y="2619720"/>
            <a:ext cx="1188360" cy="88668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93" name="Straight Connector 192"/>
          <p:cNvSpPr/>
          <p:nvPr/>
        </p:nvSpPr>
        <p:spPr>
          <a:xfrm flipH="1">
            <a:off x="6267960" y="3845880"/>
            <a:ext cx="1310760" cy="92412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94" name="Rectangle 193"/>
          <p:cNvSpPr/>
          <p:nvPr/>
        </p:nvSpPr>
        <p:spPr>
          <a:xfrm>
            <a:off x="7641000" y="5694120"/>
            <a:ext cx="1913040"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28471F"/>
                </a:solidFill>
                <a:latin typeface="DejaVu Serif"/>
                <a:ea typeface="Noto Sans CJK SC"/>
              </a:rPr>
              <a:t>Initial angle.</a:t>
            </a:r>
            <a:endParaRPr lang="en-AU" sz="1300" b="0" strike="noStrike" spc="-1">
              <a:solidFill>
                <a:srgbClr val="000000"/>
              </a:solidFill>
              <a:latin typeface="Arial"/>
            </a:endParaRPr>
          </a:p>
        </p:txBody>
      </p:sp>
      <p:sp>
        <p:nvSpPr>
          <p:cNvPr id="195" name="Straight Connector 194"/>
          <p:cNvSpPr/>
          <p:nvPr/>
        </p:nvSpPr>
        <p:spPr>
          <a:xfrm flipV="1">
            <a:off x="8587800" y="4798440"/>
            <a:ext cx="360" cy="95256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952560" rIns="108000" bIns="952560" anchor="ctr" anchorCtr="1">
            <a:noAutofit/>
          </a:bodyPr>
          <a:lstStyle/>
          <a:p>
            <a:endParaRPr lang="en-AU" sz="1800" b="0" strike="noStrike" spc="-1">
              <a:solidFill>
                <a:srgbClr val="000000"/>
              </a:solidFill>
              <a:latin typeface="Arial"/>
              <a:ea typeface="DejaVu Sans"/>
            </a:endParaRPr>
          </a:p>
        </p:txBody>
      </p:sp>
      <p:sp>
        <p:nvSpPr>
          <p:cNvPr id="196" name="Rectangle 195"/>
          <p:cNvSpPr/>
          <p:nvPr/>
        </p:nvSpPr>
        <p:spPr>
          <a:xfrm>
            <a:off x="6307560" y="5858280"/>
            <a:ext cx="191304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28471F"/>
                </a:solidFill>
                <a:latin typeface="DejaVu Serif"/>
                <a:ea typeface="Noto Sans CJK SC"/>
              </a:rPr>
              <a:t>Standard uncertainty in protractor measurement.</a:t>
            </a:r>
            <a:endParaRPr lang="en-AU" sz="1300" b="0" strike="noStrike" spc="-1">
              <a:solidFill>
                <a:srgbClr val="000000"/>
              </a:solidFill>
              <a:latin typeface="Arial"/>
            </a:endParaRPr>
          </a:p>
        </p:txBody>
      </p:sp>
      <p:sp>
        <p:nvSpPr>
          <p:cNvPr id="197" name="Straight Connector 196"/>
          <p:cNvSpPr/>
          <p:nvPr/>
        </p:nvSpPr>
        <p:spPr>
          <a:xfrm flipV="1">
            <a:off x="7286400" y="5222880"/>
            <a:ext cx="360" cy="70704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707040" rIns="108000" bIns="707040" anchor="ctr" anchorCtr="1">
            <a:noAutofit/>
          </a:bodyPr>
          <a:lstStyle/>
          <a:p>
            <a:endParaRPr lang="en-AU" sz="1800" b="0" strike="noStrike" spc="-1">
              <a:solidFill>
                <a:srgbClr val="000000"/>
              </a:solidFill>
              <a:latin typeface="Arial"/>
              <a:ea typeface="DejaVu Sans"/>
            </a:endParaRPr>
          </a:p>
        </p:txBody>
      </p:sp>
      <p:sp>
        <p:nvSpPr>
          <p:cNvPr id="198" name="Rectangle 197"/>
          <p:cNvSpPr/>
          <p:nvPr/>
        </p:nvSpPr>
        <p:spPr>
          <a:xfrm>
            <a:off x="9793440" y="3365640"/>
            <a:ext cx="1913040" cy="66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28471F"/>
                </a:solidFill>
                <a:latin typeface="DejaVu Serif"/>
                <a:ea typeface="Noto Sans CJK SC"/>
              </a:rPr>
              <a:t>Uncertainty due to protractor with weird scale </a:t>
            </a:r>
            <a:r>
              <a:rPr lang="en-AU" sz="1300" b="0" i="1" strike="noStrike" spc="-1">
                <a:solidFill>
                  <a:srgbClr val="28471F"/>
                </a:solidFill>
                <a:latin typeface="DejaVu Serif"/>
                <a:ea typeface="Noto Sans CJK SC"/>
              </a:rPr>
              <a:t>(above)</a:t>
            </a:r>
            <a:r>
              <a:rPr lang="en-AU" sz="1300" b="0" strike="noStrike" spc="-1">
                <a:solidFill>
                  <a:srgbClr val="28471F"/>
                </a:solidFill>
                <a:latin typeface="DejaVu Serif"/>
                <a:ea typeface="Noto Sans CJK SC"/>
              </a:rPr>
              <a:t>.</a:t>
            </a:r>
            <a:endParaRPr lang="en-AU" sz="1300" b="0" strike="noStrike" spc="-1">
              <a:solidFill>
                <a:srgbClr val="000000"/>
              </a:solidFill>
              <a:latin typeface="Arial"/>
            </a:endParaRPr>
          </a:p>
        </p:txBody>
      </p:sp>
      <p:sp>
        <p:nvSpPr>
          <p:cNvPr id="199" name="Straight Connector 198"/>
          <p:cNvSpPr/>
          <p:nvPr/>
        </p:nvSpPr>
        <p:spPr>
          <a:xfrm flipH="1">
            <a:off x="8248320" y="3706560"/>
            <a:ext cx="1606680" cy="76176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pic>
        <p:nvPicPr>
          <p:cNvPr id="200" name="Picture 199"/>
          <p:cNvPicPr/>
          <p:nvPr/>
        </p:nvPicPr>
        <p:blipFill>
          <a:blip r:embed="rId5"/>
          <a:stretch/>
        </p:blipFill>
        <p:spPr>
          <a:xfrm>
            <a:off x="1437120" y="3912840"/>
            <a:ext cx="2664000" cy="2588760"/>
          </a:xfrm>
          <a:prstGeom prst="rect">
            <a:avLst/>
          </a:prstGeom>
          <a:ln w="0">
            <a:noFill/>
          </a:ln>
        </p:spPr>
      </p:pic>
      <p:pic>
        <p:nvPicPr>
          <p:cNvPr id="201" name="Picture 200"/>
          <p:cNvPicPr/>
          <p:nvPr/>
        </p:nvPicPr>
        <p:blipFill>
          <a:blip r:embed="rId6"/>
          <a:stretch/>
        </p:blipFill>
        <p:spPr>
          <a:xfrm>
            <a:off x="9865440" y="153720"/>
            <a:ext cx="2166480" cy="32108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F3570-5F04-E1B0-A23C-DCED9342C4D5}"/>
              </a:ext>
            </a:extLst>
          </p:cNvPr>
          <p:cNvSpPr>
            <a:spLocks noGrp="1"/>
          </p:cNvSpPr>
          <p:nvPr>
            <p:ph type="title"/>
          </p:nvPr>
        </p:nvSpPr>
        <p:spPr/>
        <p:txBody>
          <a:bodyPr/>
          <a:lstStyle/>
          <a:p>
            <a:r>
              <a:rPr lang="en-US" dirty="0"/>
              <a:t>Summary of Findings</a:t>
            </a:r>
            <a:endParaRPr lang="en-AU" dirty="0"/>
          </a:p>
        </p:txBody>
      </p:sp>
      <p:sp>
        <p:nvSpPr>
          <p:cNvPr id="3" name="Subtitle 2">
            <a:extLst>
              <a:ext uri="{FF2B5EF4-FFF2-40B4-BE49-F238E27FC236}">
                <a16:creationId xmlns:a16="http://schemas.microsoft.com/office/drawing/2014/main" id="{98D4CED0-6252-55A0-7B84-90C1A875CA1B}"/>
              </a:ext>
            </a:extLst>
          </p:cNvPr>
          <p:cNvSpPr>
            <a:spLocks noGrp="1"/>
          </p:cNvSpPr>
          <p:nvPr>
            <p:ph type="subTitle"/>
          </p:nvPr>
        </p:nvSpPr>
        <p:spPr/>
        <p:txBody>
          <a:bodyPr/>
          <a:lstStyle/>
          <a:p>
            <a:endParaRPr lang="en-AU" dirty="0"/>
          </a:p>
        </p:txBody>
      </p:sp>
    </p:spTree>
    <p:extLst>
      <p:ext uri="{BB962C8B-B14F-4D97-AF65-F5344CB8AC3E}">
        <p14:creationId xmlns:p14="http://schemas.microsoft.com/office/powerpoint/2010/main" val="1000309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E6A6-91C1-D1B5-4DBC-F8DA00A50DAD}"/>
              </a:ext>
            </a:extLst>
          </p:cNvPr>
          <p:cNvSpPr>
            <a:spLocks noGrp="1"/>
          </p:cNvSpPr>
          <p:nvPr>
            <p:ph type="title"/>
          </p:nvPr>
        </p:nvSpPr>
        <p:spPr/>
        <p:txBody>
          <a:bodyPr/>
          <a:lstStyle/>
          <a:p>
            <a:r>
              <a:rPr lang="en-US" dirty="0"/>
              <a:t>Study Limitations</a:t>
            </a:r>
            <a:endParaRPr lang="en-AU" dirty="0"/>
          </a:p>
        </p:txBody>
      </p:sp>
      <p:sp>
        <p:nvSpPr>
          <p:cNvPr id="3" name="Subtitle 2">
            <a:extLst>
              <a:ext uri="{FF2B5EF4-FFF2-40B4-BE49-F238E27FC236}">
                <a16:creationId xmlns:a16="http://schemas.microsoft.com/office/drawing/2014/main" id="{8D5BFAA3-6803-2625-2FF2-D1B77498FA14}"/>
              </a:ext>
            </a:extLst>
          </p:cNvPr>
          <p:cNvSpPr>
            <a:spLocks noGrp="1"/>
          </p:cNvSpPr>
          <p:nvPr>
            <p:ph type="subTitle"/>
          </p:nvPr>
        </p:nvSpPr>
        <p:spPr/>
        <p:txBody>
          <a:bodyPr/>
          <a:lstStyle/>
          <a:p>
            <a:r>
              <a:rPr lang="en-US" dirty="0"/>
              <a:t>Release angles were manually set, which increases the uncertainty of the initial conditions. </a:t>
            </a:r>
          </a:p>
          <a:p>
            <a:endParaRPr lang="en-AU" dirty="0"/>
          </a:p>
        </p:txBody>
      </p:sp>
    </p:spTree>
    <p:extLst>
      <p:ext uri="{BB962C8B-B14F-4D97-AF65-F5344CB8AC3E}">
        <p14:creationId xmlns:p14="http://schemas.microsoft.com/office/powerpoint/2010/main" val="1237457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BE04EC82-7439-31E2-54C1-16293522893A}"/>
              </a:ext>
            </a:extLst>
          </p:cNvPr>
          <p:cNvSpPr txBox="1">
            <a:spLocks/>
          </p:cNvSpPr>
          <p:nvPr/>
        </p:nvSpPr>
        <p:spPr>
          <a:xfrm>
            <a:off x="964054" y="469762"/>
            <a:ext cx="4278600" cy="201420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effectLst>
                  <a:outerShdw dist="17961" dir="2700000">
                    <a:scrgbClr r="0" g="0" b="0"/>
                  </a:outerShdw>
                </a:effectLst>
                <a:latin typeface="DejaVu Serif" pitchFamily="18"/>
              </a:rPr>
              <a:t>Conclusion &amp; Questions</a:t>
            </a:r>
          </a:p>
        </p:txBody>
      </p:sp>
      <p:pic>
        <p:nvPicPr>
          <p:cNvPr id="5" name="Media object 2">
            <a:extLst>
              <a:ext uri="{FF2B5EF4-FFF2-40B4-BE49-F238E27FC236}">
                <a16:creationId xmlns:a16="http://schemas.microsoft.com/office/drawing/2014/main" id="{4B8E1CFD-5754-E8A5-078D-6EAE50EE5D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77279" y="1221119"/>
            <a:ext cx="4264560" cy="4171679"/>
          </a:xfrm>
          <a:prstGeom prst="rect">
            <a:avLst/>
          </a:prstGeom>
          <a:solidFill>
            <a:srgbClr val="729FCF"/>
          </a:solidFill>
          <a:ln w="0">
            <a:solidFill>
              <a:srgbClr val="3465A4"/>
            </a:solidFill>
            <a:prstDash val="solid"/>
          </a:ln>
        </p:spPr>
      </p:pic>
      <p:pic>
        <p:nvPicPr>
          <p:cNvPr id="6" name="Picture 5">
            <a:extLst>
              <a:ext uri="{FF2B5EF4-FFF2-40B4-BE49-F238E27FC236}">
                <a16:creationId xmlns:a16="http://schemas.microsoft.com/office/drawing/2014/main" id="{EFC2F10B-EF5E-3E29-FBD3-76A4739661CB}"/>
              </a:ext>
            </a:extLst>
          </p:cNvPr>
          <p:cNvPicPr>
            <a:picLocks noChangeAspect="1"/>
          </p:cNvPicPr>
          <p:nvPr/>
        </p:nvPicPr>
        <p:blipFill>
          <a:blip r:embed="rId5">
            <a:lum/>
            <a:alphaModFix/>
          </a:blip>
          <a:srcRect/>
          <a:stretch>
            <a:fillRect/>
          </a:stretch>
        </p:blipFill>
        <p:spPr>
          <a:xfrm>
            <a:off x="730967" y="2761239"/>
            <a:ext cx="5229000" cy="3225600"/>
          </a:xfrm>
          <a:prstGeom prst="rect">
            <a:avLst/>
          </a:prstGeom>
          <a:noFill/>
          <a:ln>
            <a:noFill/>
          </a:ln>
        </p:spPr>
      </p:pic>
    </p:spTree>
    <p:extLst>
      <p:ext uri="{BB962C8B-B14F-4D97-AF65-F5344CB8AC3E}">
        <p14:creationId xmlns:p14="http://schemas.microsoft.com/office/powerpoint/2010/main" val="1595309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3134880" y="40608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dirty="0">
                <a:solidFill>
                  <a:srgbClr val="000000"/>
                </a:solidFill>
                <a:latin typeface="DejaVu Serif"/>
              </a:rPr>
              <a:t>References</a:t>
            </a:r>
            <a:endParaRPr lang="en-AU" sz="4400" b="0" strike="noStrike" spc="-1" dirty="0">
              <a:solidFill>
                <a:srgbClr val="000000"/>
              </a:solidFill>
              <a:latin typeface="Arial"/>
            </a:endParaRPr>
          </a:p>
        </p:txBody>
      </p:sp>
      <p:sp>
        <p:nvSpPr>
          <p:cNvPr id="206" name="Rectangle 205"/>
          <p:cNvSpPr/>
          <p:nvPr/>
        </p:nvSpPr>
        <p:spPr>
          <a:xfrm>
            <a:off x="854640" y="1754280"/>
            <a:ext cx="10828800" cy="430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Clr>
                <a:srgbClr val="000000"/>
              </a:buClr>
              <a:buSzPct val="45000"/>
            </a:pPr>
            <a:r>
              <a:rPr lang="en-AU" sz="1800" b="0" strike="noStrike" spc="-1" dirty="0">
                <a:solidFill>
                  <a:srgbClr val="000000"/>
                </a:solidFill>
                <a:latin typeface="DejaVu Serif"/>
                <a:ea typeface="DejaVu Sans"/>
              </a:rPr>
              <a:t>1. </a:t>
            </a:r>
            <a:r>
              <a:rPr lang="en-AU" sz="1800" b="0" strike="noStrike" spc="-1" dirty="0" err="1">
                <a:solidFill>
                  <a:srgbClr val="000000"/>
                </a:solidFill>
                <a:latin typeface="DejaVu Serif"/>
                <a:ea typeface="DejaVu Sans"/>
              </a:rPr>
              <a:t>Levien</a:t>
            </a:r>
            <a:r>
              <a:rPr lang="en-AU" sz="1800" b="0" strike="noStrike" spc="-1" dirty="0">
                <a:solidFill>
                  <a:srgbClr val="000000"/>
                </a:solidFill>
                <a:latin typeface="DejaVu Serif"/>
                <a:ea typeface="DejaVu Sans"/>
              </a:rPr>
              <a:t> RB, Tan SM. </a:t>
            </a:r>
            <a:r>
              <a:rPr lang="en-AU" sz="1800" b="0" i="1" strike="noStrike" spc="-1" dirty="0">
                <a:solidFill>
                  <a:srgbClr val="000000"/>
                </a:solidFill>
                <a:latin typeface="DejaVu Serif"/>
                <a:ea typeface="DejaVu Sans"/>
              </a:rPr>
              <a:t>Double pendulum: An experiment in chaos.</a:t>
            </a:r>
            <a:r>
              <a:rPr lang="en-AU" sz="1800" b="0" strike="noStrike" spc="-1" dirty="0">
                <a:solidFill>
                  <a:srgbClr val="000000"/>
                </a:solidFill>
                <a:latin typeface="DejaVu Serif"/>
                <a:ea typeface="DejaVu Sans"/>
              </a:rPr>
              <a:t> American Journal of Physics. 1993;61(11):1038-44.​</a:t>
            </a:r>
            <a:endParaRPr lang="en-AU" sz="1800" b="0" strike="noStrike" spc="-1" dirty="0">
              <a:solidFill>
                <a:srgbClr val="000000"/>
              </a:solidFill>
              <a:latin typeface="Arial"/>
            </a:endParaRPr>
          </a:p>
          <a:p>
            <a:pPr>
              <a:lnSpc>
                <a:spcPct val="100000"/>
              </a:lnSpc>
            </a:pPr>
            <a:endParaRPr lang="en-AU" sz="1800" b="0" strike="noStrike" spc="-1" dirty="0">
              <a:solidFill>
                <a:srgbClr val="000000"/>
              </a:solidFill>
              <a:latin typeface="Arial"/>
            </a:endParaRPr>
          </a:p>
          <a:p>
            <a:pPr>
              <a:lnSpc>
                <a:spcPct val="100000"/>
              </a:lnSpc>
              <a:buClr>
                <a:srgbClr val="000000"/>
              </a:buClr>
              <a:buSzPct val="45000"/>
            </a:pPr>
            <a:r>
              <a:rPr lang="en-AU" spc="-1" dirty="0">
                <a:solidFill>
                  <a:srgbClr val="000000"/>
                </a:solidFill>
                <a:latin typeface="DejaVu Serif"/>
                <a:ea typeface="DejaVu Sans"/>
              </a:rPr>
              <a:t>2. </a:t>
            </a:r>
            <a:r>
              <a:rPr lang="en-AU" sz="1800" b="0" strike="noStrike" spc="-1" dirty="0" err="1">
                <a:solidFill>
                  <a:srgbClr val="000000"/>
                </a:solidFill>
                <a:latin typeface="DejaVu Serif"/>
                <a:ea typeface="DejaVu Sans"/>
              </a:rPr>
              <a:t>Litak</a:t>
            </a:r>
            <a:r>
              <a:rPr lang="en-AU" sz="1800" b="0" strike="noStrike" spc="-1" dirty="0">
                <a:solidFill>
                  <a:srgbClr val="000000"/>
                </a:solidFill>
                <a:latin typeface="DejaVu Serif"/>
                <a:ea typeface="DejaVu Sans"/>
              </a:rPr>
              <a:t> G, </a:t>
            </a:r>
            <a:r>
              <a:rPr lang="en-AU" sz="1800" b="0" strike="noStrike" spc="-1" dirty="0" err="1">
                <a:solidFill>
                  <a:srgbClr val="000000"/>
                </a:solidFill>
                <a:latin typeface="DejaVu Serif"/>
                <a:ea typeface="DejaVu Sans"/>
              </a:rPr>
              <a:t>Borowiec</a:t>
            </a:r>
            <a:r>
              <a:rPr lang="en-AU" sz="1800" b="0" strike="noStrike" spc="-1" dirty="0">
                <a:solidFill>
                  <a:srgbClr val="000000"/>
                </a:solidFill>
                <a:latin typeface="DejaVu Serif"/>
                <a:ea typeface="DejaVu Sans"/>
              </a:rPr>
              <a:t> M, </a:t>
            </a:r>
            <a:r>
              <a:rPr lang="en-AU" sz="1800" b="0" strike="noStrike" spc="-1" dirty="0" err="1">
                <a:solidFill>
                  <a:srgbClr val="000000"/>
                </a:solidFill>
                <a:latin typeface="DejaVu Serif"/>
                <a:ea typeface="DejaVu Sans"/>
              </a:rPr>
              <a:t>Da̧bek</a:t>
            </a:r>
            <a:r>
              <a:rPr lang="en-AU" sz="1800" b="0" strike="noStrike" spc="-1" dirty="0">
                <a:solidFill>
                  <a:srgbClr val="000000"/>
                </a:solidFill>
                <a:latin typeface="DejaVu Serif"/>
                <a:ea typeface="DejaVu Sans"/>
              </a:rPr>
              <a:t> K. </a:t>
            </a:r>
            <a:r>
              <a:rPr lang="en-AU" sz="1800" b="0" i="1" strike="noStrike" spc="-1" dirty="0">
                <a:solidFill>
                  <a:srgbClr val="000000"/>
                </a:solidFill>
                <a:latin typeface="DejaVu Serif"/>
                <a:ea typeface="DejaVu Sans"/>
              </a:rPr>
              <a:t>The Transition to Chaos of Pendulum Systems.</a:t>
            </a:r>
            <a:r>
              <a:rPr lang="en-AU" sz="1800" b="0" strike="noStrike" spc="-1" dirty="0">
                <a:solidFill>
                  <a:srgbClr val="000000"/>
                </a:solidFill>
                <a:latin typeface="DejaVu Serif"/>
                <a:ea typeface="DejaVu Sans"/>
              </a:rPr>
              <a:t> Applied Sciences. 2022;12(17):8876.​</a:t>
            </a:r>
            <a:endParaRPr lang="en-AU" sz="1800" b="0" strike="noStrike" spc="-1" dirty="0">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1962360" y="533880"/>
            <a:ext cx="8265960" cy="9050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000000"/>
                </a:solidFill>
                <a:latin typeface="DejaVu Serif"/>
              </a:rPr>
              <a:t>Chaos</a:t>
            </a:r>
            <a:endParaRPr lang="en-AU" sz="4400" b="0" strike="noStrike" spc="-1">
              <a:solidFill>
                <a:srgbClr val="000000"/>
              </a:solidFill>
              <a:latin typeface="Arial"/>
            </a:endParaRPr>
          </a:p>
        </p:txBody>
      </p:sp>
      <p:sp>
        <p:nvSpPr>
          <p:cNvPr id="91" name="PlaceHolder 2"/>
          <p:cNvSpPr>
            <a:spLocks noGrp="1"/>
          </p:cNvSpPr>
          <p:nvPr>
            <p:ph/>
          </p:nvPr>
        </p:nvSpPr>
        <p:spPr>
          <a:xfrm>
            <a:off x="1962360" y="1620000"/>
            <a:ext cx="8656560" cy="1618920"/>
          </a:xfrm>
          <a:prstGeom prst="rect">
            <a:avLst/>
          </a:prstGeom>
          <a:noFill/>
          <a:ln w="0">
            <a:noFill/>
          </a:ln>
        </p:spPr>
        <p:txBody>
          <a:bodyPr lIns="90000" tIns="45000" rIns="90000" bIns="45000" anchor="t">
            <a:noAutofit/>
          </a:bodyPr>
          <a:lstStyle/>
          <a:p>
            <a:pPr indent="0" algn="ctr">
              <a:lnSpc>
                <a:spcPct val="100000"/>
              </a:lnSpc>
              <a:spcBef>
                <a:spcPts val="1001"/>
              </a:spcBef>
              <a:buNone/>
              <a:tabLst>
                <a:tab pos="0" algn="l"/>
              </a:tabLst>
            </a:pPr>
            <a:r>
              <a:rPr lang="en-AU" sz="2400" b="0" i="1" strike="noStrike" spc="-1">
                <a:solidFill>
                  <a:srgbClr val="000000"/>
                </a:solidFill>
                <a:latin typeface="DejaVu Serif"/>
              </a:rPr>
              <a:t>“Chaos is when the present determines the future, but the approximate present does not approximately determine the future.”</a:t>
            </a:r>
            <a:endParaRPr lang="en-AU" sz="2400" b="0" strike="noStrike" spc="-1">
              <a:solidFill>
                <a:srgbClr val="000000"/>
              </a:solidFill>
              <a:latin typeface="Arial"/>
            </a:endParaRPr>
          </a:p>
          <a:p>
            <a:pPr indent="0" algn="r">
              <a:lnSpc>
                <a:spcPct val="100000"/>
              </a:lnSpc>
              <a:spcBef>
                <a:spcPts val="1001"/>
              </a:spcBef>
              <a:buNone/>
              <a:tabLst>
                <a:tab pos="0" algn="l"/>
              </a:tabLst>
            </a:pPr>
            <a:r>
              <a:rPr lang="en-AU" sz="2400" b="0" strike="noStrike" spc="-1">
                <a:solidFill>
                  <a:srgbClr val="000000"/>
                </a:solidFill>
                <a:latin typeface="DejaVu Serif"/>
              </a:rPr>
              <a:t> - Edward Lorenz</a:t>
            </a:r>
            <a:endParaRPr lang="en-AU" sz="2400" b="0" strike="noStrike" spc="-1">
              <a:solidFill>
                <a:srgbClr val="000000"/>
              </a:solidFill>
              <a:latin typeface="Arial"/>
            </a:endParaRPr>
          </a:p>
        </p:txBody>
      </p:sp>
      <p:pic>
        <p:nvPicPr>
          <p:cNvPr id="92" name="Picture 91"/>
          <p:cNvPicPr/>
          <p:nvPr/>
        </p:nvPicPr>
        <p:blipFill>
          <a:blip r:embed="rId3"/>
          <a:stretch/>
        </p:blipFill>
        <p:spPr>
          <a:xfrm>
            <a:off x="396000" y="3134520"/>
            <a:ext cx="3418920" cy="334440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p:nvPr/>
        </p:nvPicPr>
        <p:blipFill>
          <a:blip r:embed="rId3"/>
          <a:srcRect t="5748" b="5246"/>
          <a:stretch/>
        </p:blipFill>
        <p:spPr>
          <a:xfrm>
            <a:off x="7020000" y="1260000"/>
            <a:ext cx="4799160" cy="3058560"/>
          </a:xfrm>
          <a:prstGeom prst="rect">
            <a:avLst/>
          </a:prstGeom>
          <a:ln w="0">
            <a:noFill/>
          </a:ln>
        </p:spPr>
      </p:pic>
      <p:sp>
        <p:nvSpPr>
          <p:cNvPr id="94" name="PlaceHolder 1"/>
          <p:cNvSpPr>
            <a:spLocks noGrp="1"/>
          </p:cNvSpPr>
          <p:nvPr>
            <p:ph/>
          </p:nvPr>
        </p:nvSpPr>
        <p:spPr>
          <a:xfrm>
            <a:off x="25200" y="1671840"/>
            <a:ext cx="6093720" cy="1387080"/>
          </a:xfrm>
          <a:prstGeom prst="rect">
            <a:avLst/>
          </a:prstGeom>
          <a:noFill/>
          <a:ln w="0">
            <a:noFill/>
          </a:ln>
        </p:spPr>
        <p:txBody>
          <a:bodyPr lIns="90000" tIns="45000" rIns="90000" bIns="45000" anchor="t">
            <a:normAutofit/>
          </a:bodyPr>
          <a:lstStyle/>
          <a:p>
            <a:pPr marL="228600" indent="0" algn="r">
              <a:lnSpc>
                <a:spcPct val="100000"/>
              </a:lnSpc>
              <a:spcBef>
                <a:spcPts val="1001"/>
              </a:spcBef>
              <a:buNone/>
              <a:tabLst>
                <a:tab pos="0" algn="l"/>
              </a:tabLst>
            </a:pPr>
            <a:r>
              <a:rPr lang="en-AU" sz="2400" b="0" strike="noStrike" spc="-1">
                <a:solidFill>
                  <a:srgbClr val="650953"/>
                </a:solidFill>
                <a:latin typeface="DejaVu Serif"/>
              </a:rPr>
              <a:t>To quantify the chaos of a triple pendulum over time, and relate this to the system’s </a:t>
            </a:r>
            <a:r>
              <a:rPr lang="en-AU" sz="2400" b="0" u="sng" strike="noStrike" spc="-1">
                <a:solidFill>
                  <a:srgbClr val="650953"/>
                </a:solidFill>
                <a:uFillTx/>
                <a:latin typeface="DejaVu Serif"/>
              </a:rPr>
              <a:t>initial conditions</a:t>
            </a:r>
            <a:r>
              <a:rPr lang="en-AU" sz="2400" b="0" strike="noStrike" spc="-1">
                <a:solidFill>
                  <a:srgbClr val="650953"/>
                </a:solidFill>
                <a:latin typeface="DejaVu Serif"/>
              </a:rPr>
              <a:t>.</a:t>
            </a:r>
            <a:endParaRPr lang="en-AU" sz="2400" b="0" strike="noStrike" spc="-1">
              <a:solidFill>
                <a:srgbClr val="000000"/>
              </a:solidFill>
              <a:latin typeface="Arial"/>
            </a:endParaRPr>
          </a:p>
          <a:p>
            <a:pPr marL="228600" indent="0">
              <a:lnSpc>
                <a:spcPct val="100000"/>
              </a:lnSpc>
              <a:spcBef>
                <a:spcPts val="1001"/>
              </a:spcBef>
              <a:buNone/>
              <a:tabLst>
                <a:tab pos="0" algn="l"/>
              </a:tabLst>
            </a:pPr>
            <a:endParaRPr lang="en-AU" sz="2400" b="0" strike="noStrike" spc="-1">
              <a:solidFill>
                <a:srgbClr val="000000"/>
              </a:solidFill>
              <a:latin typeface="Arial"/>
            </a:endParaRPr>
          </a:p>
          <a:p>
            <a:pPr marL="228600" indent="0">
              <a:lnSpc>
                <a:spcPct val="100000"/>
              </a:lnSpc>
              <a:spcBef>
                <a:spcPts val="1001"/>
              </a:spcBef>
              <a:buNone/>
              <a:tabLst>
                <a:tab pos="0" algn="l"/>
              </a:tabLst>
            </a:pPr>
            <a:endParaRPr lang="en-AU" sz="2400" b="0" strike="noStrike" spc="-1">
              <a:solidFill>
                <a:srgbClr val="000000"/>
              </a:solidFill>
              <a:latin typeface="Arial"/>
            </a:endParaRPr>
          </a:p>
        </p:txBody>
      </p:sp>
      <p:sp>
        <p:nvSpPr>
          <p:cNvPr id="95" name="PlaceHolder 2"/>
          <p:cNvSpPr>
            <a:spLocks noGrp="1"/>
          </p:cNvSpPr>
          <p:nvPr>
            <p:ph type="title"/>
          </p:nvPr>
        </p:nvSpPr>
        <p:spPr>
          <a:xfrm>
            <a:off x="1962360" y="210240"/>
            <a:ext cx="8265960" cy="9050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650953"/>
                </a:solidFill>
                <a:latin typeface="DejaVu Serif"/>
              </a:rPr>
              <a:t>Aim</a:t>
            </a:r>
            <a:r>
              <a:rPr lang="en-AU" sz="4400" b="0" strike="noStrike" spc="-1">
                <a:solidFill>
                  <a:srgbClr val="000000"/>
                </a:solidFill>
                <a:latin typeface="DejaVu Serif"/>
              </a:rPr>
              <a:t> &amp; </a:t>
            </a:r>
            <a:r>
              <a:rPr lang="en-AU" sz="4400" b="0" strike="noStrike" spc="-1">
                <a:solidFill>
                  <a:srgbClr val="355269"/>
                </a:solidFill>
                <a:latin typeface="DejaVu Serif"/>
              </a:rPr>
              <a:t>Hypothesis</a:t>
            </a:r>
            <a:endParaRPr lang="en-AU" sz="4400" b="0" strike="noStrike" spc="-1">
              <a:solidFill>
                <a:srgbClr val="000000"/>
              </a:solidFill>
              <a:latin typeface="Arial"/>
            </a:endParaRPr>
          </a:p>
        </p:txBody>
      </p:sp>
      <p:sp>
        <p:nvSpPr>
          <p:cNvPr id="96" name="PlaceHolder 3"/>
          <p:cNvSpPr>
            <a:spLocks noGrp="1"/>
          </p:cNvSpPr>
          <p:nvPr>
            <p:ph/>
          </p:nvPr>
        </p:nvSpPr>
        <p:spPr>
          <a:xfrm>
            <a:off x="5940000" y="4680000"/>
            <a:ext cx="5578920" cy="718920"/>
          </a:xfrm>
          <a:prstGeom prst="rect">
            <a:avLst/>
          </a:prstGeom>
          <a:noFill/>
          <a:ln w="0">
            <a:noFill/>
          </a:ln>
        </p:spPr>
        <p:txBody>
          <a:bodyPr lIns="90000" tIns="45000" rIns="90000" bIns="45000" anchor="t">
            <a:noAutofit/>
          </a:bodyPr>
          <a:lstStyle/>
          <a:p>
            <a:pPr indent="0">
              <a:lnSpc>
                <a:spcPct val="100000"/>
              </a:lnSpc>
              <a:spcBef>
                <a:spcPts val="1001"/>
              </a:spcBef>
              <a:buNone/>
              <a:tabLst>
                <a:tab pos="0" algn="l"/>
              </a:tabLst>
            </a:pPr>
            <a:r>
              <a:rPr lang="en-AU" sz="3200" b="0" strike="noStrike" spc="-1">
                <a:solidFill>
                  <a:srgbClr val="355269"/>
                </a:solidFill>
                <a:latin typeface="DejaVu Serif"/>
              </a:rPr>
              <a:t>Chaos ∝ System Energy</a:t>
            </a:r>
            <a:endParaRPr lang="en-AU" sz="3200" b="0" strike="noStrike" spc="-1">
              <a:solidFill>
                <a:srgbClr val="000000"/>
              </a:solidFill>
              <a:latin typeface="Arial"/>
            </a:endParaRPr>
          </a:p>
          <a:p>
            <a:pPr indent="0">
              <a:lnSpc>
                <a:spcPct val="100000"/>
              </a:lnSpc>
              <a:spcBef>
                <a:spcPts val="1001"/>
              </a:spcBef>
              <a:buNone/>
              <a:tabLst>
                <a:tab pos="0" algn="l"/>
              </a:tabLst>
            </a:pPr>
            <a:endParaRPr lang="en-AU" sz="2400" b="0" strike="noStrike" spc="-1">
              <a:solidFill>
                <a:srgbClr val="000000"/>
              </a:solidFill>
              <a:latin typeface="Arial"/>
            </a:endParaRPr>
          </a:p>
        </p:txBody>
      </p:sp>
      <p:sp>
        <p:nvSpPr>
          <p:cNvPr id="97" name="PlaceHolder 4"/>
          <p:cNvSpPr>
            <a:spLocks noGrp="1"/>
          </p:cNvSpPr>
          <p:nvPr>
            <p:ph/>
          </p:nvPr>
        </p:nvSpPr>
        <p:spPr>
          <a:xfrm>
            <a:off x="7920000" y="5616000"/>
            <a:ext cx="2878920" cy="862920"/>
          </a:xfrm>
          <a:prstGeom prst="rect">
            <a:avLst/>
          </a:prstGeom>
          <a:noFill/>
          <a:ln w="0">
            <a:noFill/>
          </a:ln>
        </p:spPr>
        <p:txBody>
          <a:bodyPr lIns="90000" tIns="45000" rIns="90000" bIns="45000" anchor="t">
            <a:noAutofit/>
          </a:bodyPr>
          <a:lstStyle/>
          <a:p>
            <a:pPr indent="0" algn="ctr">
              <a:lnSpc>
                <a:spcPct val="100000"/>
              </a:lnSpc>
              <a:spcBef>
                <a:spcPts val="1001"/>
              </a:spcBef>
              <a:buNone/>
              <a:tabLst>
                <a:tab pos="0" algn="l"/>
              </a:tabLst>
            </a:pPr>
            <a:r>
              <a:rPr lang="en-AU" sz="2100" b="0" strike="noStrike" spc="-1">
                <a:solidFill>
                  <a:srgbClr val="355269"/>
                </a:solidFill>
                <a:latin typeface="DejaVu Serif"/>
              </a:rPr>
              <a:t>Initial Gravitational Potential Energy</a:t>
            </a:r>
            <a:endParaRPr lang="en-AU" sz="2100" b="0" strike="noStrike" spc="-1">
              <a:solidFill>
                <a:srgbClr val="000000"/>
              </a:solidFill>
              <a:latin typeface="Arial"/>
            </a:endParaRPr>
          </a:p>
          <a:p>
            <a:pPr indent="0" algn="ctr">
              <a:lnSpc>
                <a:spcPct val="100000"/>
              </a:lnSpc>
              <a:spcBef>
                <a:spcPts val="1001"/>
              </a:spcBef>
              <a:buNone/>
              <a:tabLst>
                <a:tab pos="0" algn="l"/>
              </a:tabLst>
            </a:pPr>
            <a:endParaRPr lang="en-AU" sz="2400" b="0" strike="noStrike" spc="-1">
              <a:solidFill>
                <a:srgbClr val="000000"/>
              </a:solidFill>
              <a:latin typeface="Arial"/>
            </a:endParaRPr>
          </a:p>
        </p:txBody>
      </p:sp>
      <p:sp>
        <p:nvSpPr>
          <p:cNvPr id="98" name="Freeform: Shape 97"/>
          <p:cNvSpPr/>
          <p:nvPr/>
        </p:nvSpPr>
        <p:spPr>
          <a:xfrm rot="5373000">
            <a:off x="9186120" y="3895200"/>
            <a:ext cx="384840" cy="3058920"/>
          </a:xfrm>
          <a:custGeom>
            <a:avLst/>
            <a:gdLst>
              <a:gd name="textAreaLeft" fmla="*/ 0 w 384840"/>
              <a:gd name="textAreaRight" fmla="*/ 139320 w 384840"/>
              <a:gd name="textAreaTop" fmla="*/ 79560 h 3058920"/>
              <a:gd name="textAreaBottom" fmla="*/ 2980440 h 3058920"/>
            </a:gdLst>
            <a:ahLst/>
            <a:cxn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000000"/>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pPr>
              <a:lnSpc>
                <a:spcPct val="100000"/>
              </a:lnSpc>
            </a:pPr>
            <a:endParaRPr lang="en-AU" sz="1800" b="0" strike="noStrike" spc="-1">
              <a:solidFill>
                <a:srgbClr val="000000"/>
              </a:solidFill>
              <a:latin typeface="Arial"/>
              <a:ea typeface="DejaVu Sans"/>
            </a:endParaRPr>
          </a:p>
        </p:txBody>
      </p:sp>
      <p:sp>
        <p:nvSpPr>
          <p:cNvPr id="99" name="PlaceHolder 5"/>
          <p:cNvSpPr>
            <a:spLocks noGrp="1"/>
          </p:cNvSpPr>
          <p:nvPr>
            <p:ph/>
          </p:nvPr>
        </p:nvSpPr>
        <p:spPr>
          <a:xfrm>
            <a:off x="1645200" y="4320000"/>
            <a:ext cx="1773720" cy="1078920"/>
          </a:xfrm>
          <a:prstGeom prst="rect">
            <a:avLst/>
          </a:prstGeom>
          <a:noFill/>
          <a:ln w="0">
            <a:noFill/>
          </a:ln>
        </p:spPr>
        <p:txBody>
          <a:bodyPr lIns="90000" tIns="45000" rIns="90000" bIns="45000" anchor="t">
            <a:normAutofit fontScale="94000" lnSpcReduction="10000"/>
          </a:bodyPr>
          <a:lstStyle/>
          <a:p>
            <a:pPr indent="0" algn="ctr">
              <a:lnSpc>
                <a:spcPct val="100000"/>
              </a:lnSpc>
              <a:spcBef>
                <a:spcPts val="1001"/>
              </a:spcBef>
              <a:buNone/>
              <a:tabLst>
                <a:tab pos="0" algn="l"/>
              </a:tabLst>
            </a:pPr>
            <a:r>
              <a:rPr lang="en-AU" sz="2400" b="0" i="1" strike="noStrike" spc="-1">
                <a:solidFill>
                  <a:srgbClr val="650953"/>
                </a:solidFill>
                <a:latin typeface="DejaVu Serif"/>
              </a:rPr>
              <a:t>Angle to vertical (θ)</a:t>
            </a:r>
            <a:endParaRPr lang="en-AU" sz="2400" b="0" strike="noStrike" spc="-1">
              <a:solidFill>
                <a:srgbClr val="000000"/>
              </a:solidFill>
              <a:latin typeface="Arial"/>
            </a:endParaRPr>
          </a:p>
          <a:p>
            <a:pPr marL="228600" indent="0" algn="ctr">
              <a:lnSpc>
                <a:spcPct val="100000"/>
              </a:lnSpc>
              <a:spcBef>
                <a:spcPts val="1001"/>
              </a:spcBef>
              <a:buNone/>
              <a:tabLst>
                <a:tab pos="0" algn="l"/>
              </a:tabLst>
            </a:pPr>
            <a:endParaRPr lang="en-AU" sz="2400" b="0" strike="noStrike" spc="-1">
              <a:solidFill>
                <a:srgbClr val="000000"/>
              </a:solidFill>
              <a:latin typeface="Arial"/>
            </a:endParaRPr>
          </a:p>
          <a:p>
            <a:pPr marL="228600" indent="0" algn="ctr">
              <a:lnSpc>
                <a:spcPct val="100000"/>
              </a:lnSpc>
              <a:spcBef>
                <a:spcPts val="1001"/>
              </a:spcBef>
              <a:buNone/>
              <a:tabLst>
                <a:tab pos="0" algn="l"/>
              </a:tabLst>
            </a:pPr>
            <a:endParaRPr lang="en-AU" sz="2400" b="0" strike="noStrike" spc="-1">
              <a:solidFill>
                <a:srgbClr val="000000"/>
              </a:solidFill>
              <a:latin typeface="Arial"/>
            </a:endParaRPr>
          </a:p>
        </p:txBody>
      </p:sp>
      <p:sp>
        <p:nvSpPr>
          <p:cNvPr id="100" name="PlaceHolder 6"/>
          <p:cNvSpPr>
            <a:spLocks noGrp="1"/>
          </p:cNvSpPr>
          <p:nvPr>
            <p:ph/>
          </p:nvPr>
        </p:nvSpPr>
        <p:spPr>
          <a:xfrm>
            <a:off x="3780000" y="4680000"/>
            <a:ext cx="1773720" cy="898920"/>
          </a:xfrm>
          <a:prstGeom prst="rect">
            <a:avLst/>
          </a:prstGeom>
          <a:noFill/>
          <a:ln w="0">
            <a:noFill/>
          </a:ln>
        </p:spPr>
        <p:txBody>
          <a:bodyPr lIns="90000" tIns="45000" rIns="90000" bIns="45000" anchor="t">
            <a:normAutofit fontScale="92500" lnSpcReduction="20000"/>
          </a:bodyPr>
          <a:lstStyle/>
          <a:p>
            <a:pPr indent="0" algn="ctr">
              <a:lnSpc>
                <a:spcPct val="100000"/>
              </a:lnSpc>
              <a:spcBef>
                <a:spcPts val="1001"/>
              </a:spcBef>
              <a:buNone/>
              <a:tabLst>
                <a:tab pos="0" algn="l"/>
              </a:tabLst>
            </a:pPr>
            <a:r>
              <a:rPr lang="en-AU" sz="2400" b="0" i="1" strike="noStrike" spc="-1">
                <a:solidFill>
                  <a:srgbClr val="650953"/>
                </a:solidFill>
                <a:latin typeface="DejaVu Serif"/>
              </a:rPr>
              <a:t>End node mass (M</a:t>
            </a:r>
            <a:r>
              <a:rPr lang="en-AU" sz="2400" b="0" i="1" strike="noStrike" spc="-1" baseline="-8000">
                <a:solidFill>
                  <a:srgbClr val="650953"/>
                </a:solidFill>
                <a:latin typeface="DejaVu Serif"/>
              </a:rPr>
              <a:t>3</a:t>
            </a:r>
            <a:r>
              <a:rPr lang="en-AU" sz="2400" b="0" i="1" strike="noStrike" spc="-1">
                <a:solidFill>
                  <a:srgbClr val="650953"/>
                </a:solidFill>
                <a:latin typeface="DejaVu Serif"/>
              </a:rPr>
              <a:t>)</a:t>
            </a:r>
            <a:endParaRPr lang="en-AU" sz="2400" b="0" strike="noStrike" spc="-1">
              <a:solidFill>
                <a:srgbClr val="000000"/>
              </a:solidFill>
              <a:latin typeface="Arial"/>
            </a:endParaRPr>
          </a:p>
          <a:p>
            <a:pPr marL="228600" indent="0" algn="ctr">
              <a:lnSpc>
                <a:spcPct val="100000"/>
              </a:lnSpc>
              <a:spcBef>
                <a:spcPts val="1001"/>
              </a:spcBef>
              <a:buNone/>
              <a:tabLst>
                <a:tab pos="0" algn="l"/>
              </a:tabLst>
            </a:pPr>
            <a:endParaRPr lang="en-AU" sz="2400" b="0" strike="noStrike" spc="-1">
              <a:solidFill>
                <a:srgbClr val="000000"/>
              </a:solidFill>
              <a:latin typeface="Arial"/>
            </a:endParaRPr>
          </a:p>
          <a:p>
            <a:pPr marL="228600" indent="0" algn="ctr">
              <a:lnSpc>
                <a:spcPct val="100000"/>
              </a:lnSpc>
              <a:spcBef>
                <a:spcPts val="1001"/>
              </a:spcBef>
              <a:buNone/>
              <a:tabLst>
                <a:tab pos="0" algn="l"/>
              </a:tabLst>
            </a:pPr>
            <a:endParaRPr lang="en-AU" sz="2400" b="0" strike="noStrike" spc="-1">
              <a:solidFill>
                <a:srgbClr val="000000"/>
              </a:solidFill>
              <a:latin typeface="Arial"/>
            </a:endParaRPr>
          </a:p>
        </p:txBody>
      </p:sp>
      <p:sp>
        <p:nvSpPr>
          <p:cNvPr id="101" name="Straight Connector 100"/>
          <p:cNvSpPr/>
          <p:nvPr/>
        </p:nvSpPr>
        <p:spPr>
          <a:xfrm flipH="1">
            <a:off x="2520000" y="2880000"/>
            <a:ext cx="1260000" cy="1440000"/>
          </a:xfrm>
          <a:prstGeom prst="line">
            <a:avLst/>
          </a:prstGeom>
          <a:ln w="36000">
            <a:solidFill>
              <a:srgbClr val="650953"/>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02" name="Straight Connector 101"/>
          <p:cNvSpPr/>
          <p:nvPr/>
        </p:nvSpPr>
        <p:spPr>
          <a:xfrm>
            <a:off x="4500000" y="2871000"/>
            <a:ext cx="180000" cy="1809000"/>
          </a:xfrm>
          <a:prstGeom prst="line">
            <a:avLst/>
          </a:prstGeom>
          <a:ln w="36000">
            <a:solidFill>
              <a:srgbClr val="650953"/>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03" name="Straight Connector 102"/>
          <p:cNvSpPr/>
          <p:nvPr/>
        </p:nvSpPr>
        <p:spPr>
          <a:xfrm>
            <a:off x="6840000" y="1080000"/>
            <a:ext cx="360" cy="3600000"/>
          </a:xfrm>
          <a:prstGeom prst="line">
            <a:avLst/>
          </a:prstGeom>
          <a:ln w="36000">
            <a:solidFill>
              <a:srgbClr val="355269"/>
            </a:solidFill>
            <a:round/>
            <a:tailEnd type="triangle" w="med" len="med"/>
          </a:ln>
        </p:spPr>
        <p:style>
          <a:lnRef idx="0">
            <a:scrgbClr r="0" g="0" b="0"/>
          </a:lnRef>
          <a:fillRef idx="0">
            <a:scrgbClr r="0" g="0" b="0"/>
          </a:fillRef>
          <a:effectRef idx="0">
            <a:scrgbClr r="0" g="0" b="0"/>
          </a:effectRef>
          <a:fontRef idx="minor"/>
        </p:style>
        <p:txBody>
          <a:bodyPr lIns="108000" tIns="1008000" rIns="108000" bIns="1008000" anchor="ctr" anchorCtr="1">
            <a:noAutofit/>
          </a:bodyPr>
          <a:lstStyle/>
          <a:p>
            <a:endParaRPr lang="en-AU" sz="1800" b="0" strike="noStrike" spc="-1">
              <a:solidFill>
                <a:srgbClr val="000000"/>
              </a:solidFill>
              <a:latin typeface="Arial"/>
              <a:ea typeface="DejaVu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3134880" y="262080"/>
            <a:ext cx="5920920" cy="996840"/>
          </a:xfrm>
          <a:prstGeom prst="rect">
            <a:avLst/>
          </a:prstGeom>
          <a:noFill/>
          <a:ln w="0">
            <a:noFill/>
          </a:ln>
        </p:spPr>
        <p:txBody>
          <a:bodyPr lIns="90000" tIns="45000" rIns="90000" bIns="45000" anchor="t">
            <a:noAutofit/>
          </a:bodyPr>
          <a:lstStyle/>
          <a:p>
            <a:pPr indent="0">
              <a:lnSpc>
                <a:spcPct val="100000"/>
              </a:lnSpc>
              <a:buNone/>
              <a:tabLst>
                <a:tab pos="0" algn="l"/>
              </a:tabLst>
            </a:pPr>
            <a:r>
              <a:rPr lang="en-AU" sz="4400" b="0" strike="noStrike" spc="-1">
                <a:solidFill>
                  <a:srgbClr val="000000"/>
                </a:solidFill>
                <a:latin typeface="DejaVu Serif"/>
              </a:rPr>
              <a:t>Collecting the Data</a:t>
            </a:r>
            <a:endParaRPr lang="en-AU" sz="4400" b="0" strike="noStrike" spc="-1">
              <a:solidFill>
                <a:srgbClr val="000000"/>
              </a:solidFill>
              <a:latin typeface="Arial"/>
            </a:endParaRPr>
          </a:p>
        </p:txBody>
      </p:sp>
      <p:pic>
        <p:nvPicPr>
          <p:cNvPr id="105" name="Picture 104"/>
          <p:cNvPicPr/>
          <p:nvPr/>
        </p:nvPicPr>
        <p:blipFill>
          <a:blip r:embed="rId3"/>
          <a:stretch/>
        </p:blipFill>
        <p:spPr>
          <a:xfrm>
            <a:off x="360000" y="1800000"/>
            <a:ext cx="3566520" cy="2630880"/>
          </a:xfrm>
          <a:prstGeom prst="rect">
            <a:avLst/>
          </a:prstGeom>
          <a:ln w="0">
            <a:noFill/>
          </a:ln>
        </p:spPr>
      </p:pic>
      <p:pic>
        <p:nvPicPr>
          <p:cNvPr id="106" name="Picture 105"/>
          <p:cNvPicPr/>
          <p:nvPr/>
        </p:nvPicPr>
        <p:blipFill>
          <a:blip r:embed="rId4"/>
          <a:stretch/>
        </p:blipFill>
        <p:spPr>
          <a:xfrm>
            <a:off x="7505640" y="1575360"/>
            <a:ext cx="2933280" cy="3103560"/>
          </a:xfrm>
          <a:prstGeom prst="rect">
            <a:avLst/>
          </a:prstGeom>
          <a:ln w="0">
            <a:noFill/>
          </a:ln>
        </p:spPr>
      </p:pic>
      <p:sp>
        <p:nvSpPr>
          <p:cNvPr id="107" name="Rectangle 106"/>
          <p:cNvSpPr/>
          <p:nvPr/>
        </p:nvSpPr>
        <p:spPr>
          <a:xfrm>
            <a:off x="180000" y="4367880"/>
            <a:ext cx="196452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dirty="0">
                <a:solidFill>
                  <a:srgbClr val="000000"/>
                </a:solidFill>
                <a:latin typeface="DejaVu Serif"/>
                <a:ea typeface="DejaVu Sans"/>
              </a:rPr>
              <a:t>Sony A7C Full-</a:t>
            </a:r>
            <a:r>
              <a:rPr lang="en-AU" sz="1300" spc="-1" dirty="0">
                <a:solidFill>
                  <a:srgbClr val="000000"/>
                </a:solidFill>
                <a:latin typeface="DejaVu Serif"/>
                <a:ea typeface="DejaVu Sans"/>
              </a:rPr>
              <a:t>Frame </a:t>
            </a:r>
            <a:r>
              <a:rPr lang="en-AU" sz="1300" b="0" strike="noStrike" spc="-1" dirty="0">
                <a:solidFill>
                  <a:srgbClr val="000000"/>
                </a:solidFill>
                <a:latin typeface="DejaVu Serif"/>
                <a:ea typeface="DejaVu Sans"/>
              </a:rPr>
              <a:t>Camera, using a 24mm f2.8 lens at aperture f5.6.</a:t>
            </a:r>
            <a:endParaRPr lang="en-AU" sz="1300" b="0" strike="noStrike" spc="-1" dirty="0">
              <a:solidFill>
                <a:srgbClr val="000000"/>
              </a:solidFill>
              <a:latin typeface="Arial"/>
            </a:endParaRPr>
          </a:p>
        </p:txBody>
      </p:sp>
      <p:sp>
        <p:nvSpPr>
          <p:cNvPr id="108" name="Rectangle 107"/>
          <p:cNvSpPr/>
          <p:nvPr/>
        </p:nvSpPr>
        <p:spPr>
          <a:xfrm>
            <a:off x="3850560" y="1980000"/>
            <a:ext cx="179892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000000"/>
                </a:solidFill>
                <a:latin typeface="DejaVu Serif"/>
                <a:ea typeface="DejaVu Sans"/>
              </a:rPr>
              <a:t>USYD SoP Triple Pendulum.</a:t>
            </a:r>
            <a:endParaRPr lang="en-AU" sz="1300" b="0" strike="noStrike" spc="-1">
              <a:solidFill>
                <a:srgbClr val="000000"/>
              </a:solidFill>
              <a:latin typeface="Arial"/>
            </a:endParaRPr>
          </a:p>
        </p:txBody>
      </p:sp>
      <p:sp>
        <p:nvSpPr>
          <p:cNvPr id="109" name="Straight Connector 108"/>
          <p:cNvSpPr/>
          <p:nvPr/>
        </p:nvSpPr>
        <p:spPr>
          <a:xfrm flipH="1">
            <a:off x="1261800" y="2251710"/>
            <a:ext cx="2064330" cy="596250"/>
          </a:xfrm>
          <a:prstGeom prst="line">
            <a:avLst/>
          </a:prstGeom>
          <a:ln w="12600">
            <a:solidFill>
              <a:srgbClr val="BBE33D"/>
            </a:solidFill>
            <a:round/>
            <a:headEnd type="triangle" w="med" len="med"/>
            <a:tailEnd type="triangle" w="med" len="med"/>
          </a:ln>
          <a:scene3d>
            <a:camera prst="orthographicFront">
              <a:rot lat="20999999" lon="0" rev="0"/>
            </a:camera>
            <a:lightRig rig="threePt" dir="t"/>
          </a:scene3d>
        </p:spPr>
        <p:style>
          <a:lnRef idx="0">
            <a:scrgbClr r="0" g="0" b="0"/>
          </a:lnRef>
          <a:fillRef idx="0">
            <a:scrgbClr r="0" g="0" b="0"/>
          </a:fillRef>
          <a:effectRef idx="0">
            <a:scrgbClr r="0" g="0" b="0"/>
          </a:effectRef>
          <a:fontRef idx="minor"/>
        </p:style>
        <p:txBody>
          <a:bodyPr wrap="square" lIns="96120" tIns="51120" rIns="96120" bIns="51120" anchor="ctr" anchorCtr="1">
            <a:noAutofit/>
          </a:bodyPr>
          <a:lstStyle/>
          <a:p>
            <a:pPr algn="ctr">
              <a:lnSpc>
                <a:spcPct val="100000"/>
              </a:lnSpc>
            </a:pPr>
            <a:r>
              <a:rPr lang="en-AU" sz="1500" b="0" strike="noStrike" spc="-1" dirty="0">
                <a:solidFill>
                  <a:srgbClr val="BBE33D"/>
                </a:solidFill>
                <a:latin typeface="DejaVu Serif"/>
                <a:ea typeface="DejaVu Sans"/>
              </a:rPr>
              <a:t>1.2m</a:t>
            </a:r>
            <a:endParaRPr lang="en-AU" sz="1500" b="0" strike="noStrike" spc="-1" dirty="0">
              <a:solidFill>
                <a:srgbClr val="000000"/>
              </a:solidFill>
              <a:latin typeface="Arial"/>
            </a:endParaRPr>
          </a:p>
          <a:p>
            <a:pPr algn="ctr">
              <a:lnSpc>
                <a:spcPct val="100000"/>
              </a:lnSpc>
            </a:pPr>
            <a:endParaRPr lang="en-AU" sz="1500" b="0" strike="noStrike" spc="-1" dirty="0">
              <a:solidFill>
                <a:srgbClr val="000000"/>
              </a:solidFill>
              <a:latin typeface="Arial"/>
            </a:endParaRPr>
          </a:p>
        </p:txBody>
      </p:sp>
      <p:sp>
        <p:nvSpPr>
          <p:cNvPr id="110" name="Rectangle 109"/>
          <p:cNvSpPr/>
          <p:nvPr/>
        </p:nvSpPr>
        <p:spPr>
          <a:xfrm>
            <a:off x="2396160" y="4010040"/>
            <a:ext cx="1798920" cy="68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4000" b="1" strike="noStrike" spc="-1">
                <a:solidFill>
                  <a:srgbClr val="BBE33D"/>
                </a:solidFill>
                <a:latin typeface="DejaVu Serif"/>
                <a:ea typeface="DejaVu Sans"/>
              </a:rPr>
              <a:t>①</a:t>
            </a:r>
            <a:endParaRPr lang="en-AU" sz="4000" b="0" strike="noStrike" spc="-1">
              <a:solidFill>
                <a:srgbClr val="000000"/>
              </a:solidFill>
              <a:latin typeface="Arial"/>
            </a:endParaRPr>
          </a:p>
        </p:txBody>
      </p:sp>
      <p:pic>
        <p:nvPicPr>
          <p:cNvPr id="111" name="Picture 110"/>
          <p:cNvPicPr/>
          <p:nvPr/>
        </p:nvPicPr>
        <p:blipFill>
          <a:blip r:embed="rId5"/>
          <a:stretch/>
        </p:blipFill>
        <p:spPr>
          <a:xfrm>
            <a:off x="4583880" y="3407400"/>
            <a:ext cx="2166480" cy="3210840"/>
          </a:xfrm>
          <a:prstGeom prst="rect">
            <a:avLst/>
          </a:prstGeom>
          <a:ln w="0">
            <a:noFill/>
          </a:ln>
        </p:spPr>
      </p:pic>
      <p:sp>
        <p:nvSpPr>
          <p:cNvPr id="112" name="Straight Connector 111"/>
          <p:cNvSpPr/>
          <p:nvPr/>
        </p:nvSpPr>
        <p:spPr>
          <a:xfrm>
            <a:off x="5628960" y="4432320"/>
            <a:ext cx="360" cy="1527840"/>
          </a:xfrm>
          <a:prstGeom prst="line">
            <a:avLst/>
          </a:prstGeom>
          <a:ln w="38160">
            <a:solidFill>
              <a:srgbClr val="BBE33D"/>
            </a:solidFill>
            <a:round/>
          </a:ln>
        </p:spPr>
        <p:style>
          <a:lnRef idx="0">
            <a:scrgbClr r="0" g="0" b="0"/>
          </a:lnRef>
          <a:fillRef idx="0">
            <a:scrgbClr r="0" g="0" b="0"/>
          </a:fillRef>
          <a:effectRef idx="0">
            <a:scrgbClr r="0" g="0" b="0"/>
          </a:effectRef>
          <a:fontRef idx="minor"/>
        </p:style>
        <p:txBody>
          <a:bodyPr lIns="108720" tIns="1019520" rIns="108720" bIns="1019520" anchor="ctr" anchorCtr="1">
            <a:noAutofit/>
          </a:bodyPr>
          <a:lstStyle/>
          <a:p>
            <a:endParaRPr lang="en-AU" sz="1800" b="0" strike="noStrike" spc="-1">
              <a:solidFill>
                <a:srgbClr val="000000"/>
              </a:solidFill>
              <a:latin typeface="Arial"/>
              <a:ea typeface="DejaVu Sans"/>
            </a:endParaRPr>
          </a:p>
        </p:txBody>
      </p:sp>
      <p:sp>
        <p:nvSpPr>
          <p:cNvPr id="113" name="Straight Connector 112"/>
          <p:cNvSpPr/>
          <p:nvPr/>
        </p:nvSpPr>
        <p:spPr>
          <a:xfrm>
            <a:off x="5628960" y="4432320"/>
            <a:ext cx="349200" cy="1188360"/>
          </a:xfrm>
          <a:prstGeom prst="line">
            <a:avLst/>
          </a:prstGeom>
          <a:ln w="38160">
            <a:solidFill>
              <a:srgbClr val="BBE33D"/>
            </a:solidFill>
            <a:round/>
          </a:ln>
        </p:spPr>
        <p:style>
          <a:lnRef idx="0">
            <a:scrgbClr r="0" g="0" b="0"/>
          </a:lnRef>
          <a:fillRef idx="0">
            <a:scrgbClr r="0" g="0" b="0"/>
          </a:fillRef>
          <a:effectRef idx="0">
            <a:scrgbClr r="0" g="0" b="0"/>
          </a:effectRef>
          <a:fontRef idx="minor"/>
        </p:style>
        <p:txBody>
          <a:bodyPr lIns="108720" tIns="63720" rIns="108720" bIns="63720" anchor="ctr" anchorCtr="1">
            <a:noAutofit/>
          </a:bodyPr>
          <a:lstStyle/>
          <a:p>
            <a:endParaRPr lang="en-AU" sz="1800" b="0" strike="noStrike" spc="-1">
              <a:solidFill>
                <a:srgbClr val="000000"/>
              </a:solidFill>
              <a:latin typeface="Arial"/>
              <a:ea typeface="DejaVu Sans"/>
            </a:endParaRPr>
          </a:p>
        </p:txBody>
      </p:sp>
      <p:sp>
        <p:nvSpPr>
          <p:cNvPr id="114" name="Rectangle 113"/>
          <p:cNvSpPr/>
          <p:nvPr/>
        </p:nvSpPr>
        <p:spPr>
          <a:xfrm>
            <a:off x="4835520" y="5019480"/>
            <a:ext cx="1798920" cy="32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spcBef>
                <a:spcPts val="1001"/>
              </a:spcBef>
            </a:pPr>
            <a:r>
              <a:rPr lang="en-AU" sz="1600" b="0" i="1" strike="noStrike" spc="-1">
                <a:solidFill>
                  <a:srgbClr val="BBE33D"/>
                </a:solidFill>
                <a:latin typeface="DejaVu Serif"/>
                <a:ea typeface="DejaVu Sans"/>
              </a:rPr>
              <a:t>θ</a:t>
            </a:r>
            <a:endParaRPr lang="en-AU" sz="1600" b="0" strike="noStrike" spc="-1">
              <a:solidFill>
                <a:srgbClr val="000000"/>
              </a:solidFill>
              <a:latin typeface="Arial"/>
            </a:endParaRPr>
          </a:p>
        </p:txBody>
      </p:sp>
      <p:sp>
        <p:nvSpPr>
          <p:cNvPr id="115" name="Rectangle 114"/>
          <p:cNvSpPr/>
          <p:nvPr/>
        </p:nvSpPr>
        <p:spPr>
          <a:xfrm>
            <a:off x="5469480" y="3407400"/>
            <a:ext cx="1798920" cy="68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4000" b="1" strike="noStrike" spc="-1">
                <a:solidFill>
                  <a:srgbClr val="BBE33D"/>
                </a:solidFill>
                <a:latin typeface="DejaVu Serif"/>
                <a:ea typeface="DejaVu Sans"/>
              </a:rPr>
              <a:t>②</a:t>
            </a:r>
            <a:endParaRPr lang="en-AU" sz="4000" b="0" strike="noStrike" spc="-1">
              <a:solidFill>
                <a:srgbClr val="000000"/>
              </a:solidFill>
              <a:latin typeface="Arial"/>
            </a:endParaRPr>
          </a:p>
        </p:txBody>
      </p:sp>
      <p:sp>
        <p:nvSpPr>
          <p:cNvPr id="116" name="Rectangle 115"/>
          <p:cNvSpPr/>
          <p:nvPr/>
        </p:nvSpPr>
        <p:spPr>
          <a:xfrm>
            <a:off x="2619360" y="4845911"/>
            <a:ext cx="1964520" cy="66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dirty="0">
                <a:solidFill>
                  <a:srgbClr val="000000"/>
                </a:solidFill>
                <a:latin typeface="DejaVu Serif"/>
                <a:ea typeface="DejaVu Sans"/>
              </a:rPr>
              <a:t>Masking tape was used to cover reflective surfaces of the pendulum.</a:t>
            </a:r>
            <a:endParaRPr lang="en-AU" sz="1300" b="0" strike="noStrike" spc="-1" dirty="0">
              <a:solidFill>
                <a:srgbClr val="000000"/>
              </a:solidFill>
              <a:latin typeface="Arial"/>
            </a:endParaRPr>
          </a:p>
        </p:txBody>
      </p:sp>
      <p:sp>
        <p:nvSpPr>
          <p:cNvPr id="117" name="Rectangle 116"/>
          <p:cNvSpPr/>
          <p:nvPr/>
        </p:nvSpPr>
        <p:spPr>
          <a:xfrm>
            <a:off x="10440000" y="1660320"/>
            <a:ext cx="163944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000000"/>
                </a:solidFill>
                <a:latin typeface="DejaVu Serif"/>
                <a:ea typeface="DejaVu Sans"/>
              </a:rPr>
              <a:t>Three trials for each set of initial conditions.</a:t>
            </a:r>
            <a:endParaRPr lang="en-AU" sz="1300" b="0" strike="noStrike" spc="-1">
              <a:solidFill>
                <a:srgbClr val="000000"/>
              </a:solidFill>
              <a:latin typeface="Arial"/>
            </a:endParaRPr>
          </a:p>
        </p:txBody>
      </p:sp>
      <p:sp>
        <p:nvSpPr>
          <p:cNvPr id="118" name="Rectangle 117"/>
          <p:cNvSpPr/>
          <p:nvPr/>
        </p:nvSpPr>
        <p:spPr>
          <a:xfrm>
            <a:off x="9082440" y="1660320"/>
            <a:ext cx="1798920" cy="68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4000" b="1" strike="noStrike" spc="-1">
                <a:solidFill>
                  <a:srgbClr val="BBE33D"/>
                </a:solidFill>
                <a:latin typeface="DejaVu Serif"/>
                <a:ea typeface="DejaVu Sans"/>
              </a:rPr>
              <a:t>③</a:t>
            </a:r>
            <a:endParaRPr lang="en-AU" sz="4000" b="0" strike="noStrike" spc="-1">
              <a:solidFill>
                <a:srgbClr val="000000"/>
              </a:solidFill>
              <a:latin typeface="Arial"/>
            </a:endParaRPr>
          </a:p>
        </p:txBody>
      </p:sp>
      <p:sp>
        <p:nvSpPr>
          <p:cNvPr id="119" name="Rectangle 118"/>
          <p:cNvSpPr/>
          <p:nvPr/>
        </p:nvSpPr>
        <p:spPr>
          <a:xfrm>
            <a:off x="8112960" y="4680000"/>
            <a:ext cx="179892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dirty="0">
                <a:solidFill>
                  <a:srgbClr val="000000"/>
                </a:solidFill>
                <a:latin typeface="DejaVu Serif"/>
                <a:ea typeface="DejaVu Sans"/>
              </a:rPr>
              <a:t>Footage recorded at 1080p, 120 FPS.</a:t>
            </a:r>
            <a:endParaRPr lang="en-AU" sz="1300" b="0" strike="noStrike" spc="-1" dirty="0">
              <a:solidFill>
                <a:srgbClr val="000000"/>
              </a:solidFill>
              <a:latin typeface="Arial"/>
            </a:endParaRPr>
          </a:p>
        </p:txBody>
      </p:sp>
      <p:sp>
        <p:nvSpPr>
          <p:cNvPr id="2" name="Rectangle 1">
            <a:extLst>
              <a:ext uri="{FF2B5EF4-FFF2-40B4-BE49-F238E27FC236}">
                <a16:creationId xmlns:a16="http://schemas.microsoft.com/office/drawing/2014/main" id="{8FC502D2-2545-E3A0-0E3E-EA81CEF192F1}"/>
              </a:ext>
            </a:extLst>
          </p:cNvPr>
          <p:cNvSpPr/>
          <p:nvPr/>
        </p:nvSpPr>
        <p:spPr>
          <a:xfrm>
            <a:off x="2658357" y="5748055"/>
            <a:ext cx="1964520" cy="66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dirty="0">
                <a:solidFill>
                  <a:srgbClr val="000000"/>
                </a:solidFill>
                <a:latin typeface="DejaVu Serif"/>
                <a:ea typeface="DejaVu Sans"/>
              </a:rPr>
              <a:t>An angle measurement device was developed for this experiment to set the initial release angle.</a:t>
            </a:r>
            <a:endParaRPr lang="en-AU" sz="1300" b="0" strike="noStrike" spc="-1" dirty="0">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19"/>
          <p:cNvPicPr/>
          <p:nvPr/>
        </p:nvPicPr>
        <p:blipFill>
          <a:blip r:embed="rId3"/>
          <a:srcRect l="24073"/>
          <a:stretch/>
        </p:blipFill>
        <p:spPr>
          <a:xfrm>
            <a:off x="0" y="0"/>
            <a:ext cx="3154680" cy="6856920"/>
          </a:xfrm>
          <a:prstGeom prst="rect">
            <a:avLst/>
          </a:prstGeom>
          <a:ln w="0">
            <a:noFill/>
          </a:ln>
        </p:spPr>
      </p:pic>
      <p:sp>
        <p:nvSpPr>
          <p:cNvPr id="121" name="PlaceHolder 1"/>
          <p:cNvSpPr>
            <a:spLocks noGrp="1"/>
          </p:cNvSpPr>
          <p:nvPr>
            <p:ph type="title"/>
          </p:nvPr>
        </p:nvSpPr>
        <p:spPr>
          <a:xfrm>
            <a:off x="4574880" y="46080"/>
            <a:ext cx="5920920" cy="996840"/>
          </a:xfrm>
          <a:prstGeom prst="rect">
            <a:avLst/>
          </a:prstGeom>
          <a:noFill/>
          <a:ln w="0">
            <a:noFill/>
          </a:ln>
        </p:spPr>
        <p:txBody>
          <a:bodyPr lIns="90000" tIns="45000" rIns="90000" bIns="45000" anchor="t">
            <a:noAutofit/>
          </a:bodyPr>
          <a:lstStyle/>
          <a:p>
            <a:pPr indent="0">
              <a:lnSpc>
                <a:spcPct val="100000"/>
              </a:lnSpc>
              <a:buNone/>
              <a:tabLst>
                <a:tab pos="0" algn="l"/>
              </a:tabLst>
            </a:pPr>
            <a:r>
              <a:rPr lang="en-AU" sz="4400" b="0" strike="noStrike" spc="-1">
                <a:solidFill>
                  <a:srgbClr val="000000"/>
                </a:solidFill>
                <a:latin typeface="DejaVu Serif"/>
              </a:rPr>
              <a:t>Tracking the Nodes</a:t>
            </a:r>
            <a:endParaRPr lang="en-AU" sz="4400" b="0" strike="noStrike" spc="-1">
              <a:solidFill>
                <a:srgbClr val="000000"/>
              </a:solidFill>
              <a:latin typeface="Arial"/>
            </a:endParaRPr>
          </a:p>
        </p:txBody>
      </p:sp>
      <p:sp>
        <p:nvSpPr>
          <p:cNvPr id="122" name="PlaceHolder 2"/>
          <p:cNvSpPr>
            <a:spLocks noGrp="1"/>
          </p:cNvSpPr>
          <p:nvPr>
            <p:ph type="title"/>
          </p:nvPr>
        </p:nvSpPr>
        <p:spPr>
          <a:xfrm>
            <a:off x="4574880" y="70596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2600" b="0" i="1" strike="noStrike" spc="-1">
                <a:solidFill>
                  <a:srgbClr val="333333"/>
                </a:solidFill>
                <a:latin typeface="DejaVu Serif"/>
              </a:rPr>
              <a:t>Dealing with Motion Blur</a:t>
            </a:r>
            <a:endParaRPr lang="en-AU" sz="2600" b="0" strike="noStrike" spc="-1">
              <a:solidFill>
                <a:srgbClr val="000000"/>
              </a:solidFill>
              <a:latin typeface="Arial"/>
            </a:endParaRPr>
          </a:p>
        </p:txBody>
      </p:sp>
      <p:pic>
        <p:nvPicPr>
          <p:cNvPr id="123" name="Picture 122"/>
          <p:cNvPicPr/>
          <p:nvPr/>
        </p:nvPicPr>
        <p:blipFill>
          <a:blip r:embed="rId4"/>
          <a:stretch/>
        </p:blipFill>
        <p:spPr>
          <a:xfrm rot="5373000">
            <a:off x="9537480" y="3020040"/>
            <a:ext cx="2748240" cy="2081160"/>
          </a:xfrm>
          <a:prstGeom prst="rect">
            <a:avLst/>
          </a:prstGeom>
          <a:ln w="0">
            <a:noFill/>
          </a:ln>
        </p:spPr>
      </p:pic>
      <p:sp>
        <p:nvSpPr>
          <p:cNvPr id="124" name="Rectangle 123"/>
          <p:cNvSpPr/>
          <p:nvPr/>
        </p:nvSpPr>
        <p:spPr>
          <a:xfrm>
            <a:off x="9939960" y="5443920"/>
            <a:ext cx="202320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a:solidFill>
                  <a:srgbClr val="000000"/>
                </a:solidFill>
                <a:latin typeface="DejaVu Serif"/>
                <a:ea typeface="DejaVu Sans"/>
              </a:rPr>
              <a:t>Online blur removers refused to help.</a:t>
            </a:r>
            <a:endParaRPr lang="en-AU" sz="1300" b="0" strike="noStrike" spc="-1">
              <a:solidFill>
                <a:srgbClr val="000000"/>
              </a:solidFill>
              <a:latin typeface="Arial"/>
            </a:endParaRPr>
          </a:p>
        </p:txBody>
      </p:sp>
      <p:pic>
        <p:nvPicPr>
          <p:cNvPr id="125" name="Picture 124"/>
          <p:cNvPicPr/>
          <p:nvPr/>
        </p:nvPicPr>
        <p:blipFill>
          <a:blip r:embed="rId5"/>
          <a:stretch/>
        </p:blipFill>
        <p:spPr>
          <a:xfrm>
            <a:off x="3327480" y="1478160"/>
            <a:ext cx="2508840" cy="2568600"/>
          </a:xfrm>
          <a:prstGeom prst="rect">
            <a:avLst/>
          </a:prstGeom>
          <a:ln w="0">
            <a:noFill/>
          </a:ln>
        </p:spPr>
      </p:pic>
      <p:pic>
        <p:nvPicPr>
          <p:cNvPr id="126" name="Picture 125"/>
          <p:cNvPicPr/>
          <p:nvPr/>
        </p:nvPicPr>
        <p:blipFill>
          <a:blip r:embed="rId6"/>
          <a:stretch/>
        </p:blipFill>
        <p:spPr>
          <a:xfrm>
            <a:off x="3314160" y="4186080"/>
            <a:ext cx="3569400" cy="2526120"/>
          </a:xfrm>
          <a:prstGeom prst="rect">
            <a:avLst/>
          </a:prstGeom>
          <a:ln w="0">
            <a:noFill/>
          </a:ln>
        </p:spPr>
      </p:pic>
      <p:pic>
        <p:nvPicPr>
          <p:cNvPr id="127" name="Picture 126"/>
          <p:cNvPicPr/>
          <p:nvPr/>
        </p:nvPicPr>
        <p:blipFill>
          <a:blip r:embed="rId7"/>
          <a:srcRect l="20333" r="9896"/>
          <a:stretch/>
        </p:blipFill>
        <p:spPr>
          <a:xfrm rot="5409000">
            <a:off x="5709600" y="1734840"/>
            <a:ext cx="2544120" cy="2051280"/>
          </a:xfrm>
          <a:prstGeom prst="rect">
            <a:avLst/>
          </a:prstGeom>
          <a:ln w="0">
            <a:noFill/>
          </a:ln>
        </p:spPr>
      </p:pic>
      <p:pic>
        <p:nvPicPr>
          <p:cNvPr id="128" name="Picture 127"/>
          <p:cNvPicPr/>
          <p:nvPr/>
        </p:nvPicPr>
        <p:blipFill>
          <a:blip r:embed="rId8"/>
          <a:stretch/>
        </p:blipFill>
        <p:spPr>
          <a:xfrm rot="5386800">
            <a:off x="7064640" y="4110840"/>
            <a:ext cx="2509200" cy="2627280"/>
          </a:xfrm>
          <a:prstGeom prst="rect">
            <a:avLst/>
          </a:prstGeom>
          <a:ln w="0">
            <a:noFill/>
          </a:ln>
        </p:spPr>
      </p:pic>
      <p:sp>
        <p:nvSpPr>
          <p:cNvPr id="129" name="Rectangle 128"/>
          <p:cNvSpPr/>
          <p:nvPr/>
        </p:nvSpPr>
        <p:spPr>
          <a:xfrm>
            <a:off x="8010720" y="1485360"/>
            <a:ext cx="2116800" cy="123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000000"/>
                </a:solidFill>
                <a:latin typeface="DejaVu Serif"/>
                <a:ea typeface="DejaVu Sans"/>
              </a:rPr>
              <a:t>Can you see any blue in there? I can’t see any blue in there.</a:t>
            </a:r>
            <a:endParaRPr lang="en-AU" sz="1300" b="0" strike="noStrike" spc="-1">
              <a:solidFill>
                <a:srgbClr val="000000"/>
              </a:solidFill>
              <a:latin typeface="Arial"/>
            </a:endParaRPr>
          </a:p>
        </p:txBody>
      </p:sp>
      <p:sp>
        <p:nvSpPr>
          <p:cNvPr id="130" name="Rectangle 129"/>
          <p:cNvSpPr/>
          <p:nvPr/>
        </p:nvSpPr>
        <p:spPr>
          <a:xfrm>
            <a:off x="2120040" y="3212640"/>
            <a:ext cx="1242360" cy="104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a:solidFill>
                  <a:srgbClr val="000000"/>
                </a:solidFill>
                <a:latin typeface="DejaVu Serif"/>
                <a:ea typeface="DejaVu Sans"/>
              </a:rPr>
              <a:t>Low angle tracking was possible at 24 FPS.</a:t>
            </a:r>
            <a:endParaRPr lang="en-AU" sz="1300" b="0" strike="noStrike" spc="-1">
              <a:solidFill>
                <a:srgbClr val="000000"/>
              </a:solidFill>
              <a:latin typeface="Arial"/>
            </a:endParaRPr>
          </a:p>
        </p:txBody>
      </p:sp>
      <p:sp>
        <p:nvSpPr>
          <p:cNvPr id="131" name="Rectangle 130"/>
          <p:cNvSpPr/>
          <p:nvPr/>
        </p:nvSpPr>
        <p:spPr>
          <a:xfrm>
            <a:off x="3314160" y="4240080"/>
            <a:ext cx="1498680" cy="738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EEEEEE"/>
                </a:solidFill>
                <a:latin typeface="DejaVu Serif"/>
                <a:ea typeface="DejaVu Sans"/>
              </a:rPr>
              <a:t>Hard to track fast motions.</a:t>
            </a:r>
            <a:endParaRPr lang="en-AU" sz="1300" b="0" strike="noStrike" spc="-1">
              <a:solidFill>
                <a:srgbClr val="000000"/>
              </a:solidFill>
              <a:latin typeface="Arial"/>
            </a:endParaRPr>
          </a:p>
        </p:txBody>
      </p:sp>
      <p:sp>
        <p:nvSpPr>
          <p:cNvPr id="132" name="Rectangle 131"/>
          <p:cNvSpPr/>
          <p:nvPr/>
        </p:nvSpPr>
        <p:spPr>
          <a:xfrm>
            <a:off x="8147880" y="3504600"/>
            <a:ext cx="1488960" cy="66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a:solidFill>
                  <a:srgbClr val="000000"/>
                </a:solidFill>
                <a:latin typeface="DejaVu Serif"/>
                <a:ea typeface="DejaVu Sans"/>
              </a:rPr>
              <a:t>Background objects made things difficult.</a:t>
            </a:r>
            <a:endParaRPr lang="en-AU" sz="13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D37071B1-6C41-AEB8-E39D-54570303AC6A}"/>
              </a:ext>
            </a:extLst>
          </p:cNvPr>
          <p:cNvSpPr txBox="1">
            <a:spLocks noGrp="1"/>
          </p:cNvSpPr>
          <p:nvPr>
            <p:ph type="title" idx="4294967295"/>
          </p:nvPr>
        </p:nvSpPr>
        <p:spPr>
          <a:xfrm>
            <a:off x="3134879" y="46440"/>
            <a:ext cx="5922000" cy="997919"/>
          </a:xfrm>
        </p:spPr>
        <p:txBody>
          <a:bodyPr/>
          <a:lstStyle/>
          <a:p>
            <a:pPr lvl="0"/>
            <a:r>
              <a:rPr lang="en-AU">
                <a:solidFill>
                  <a:srgbClr val="FFFFFF"/>
                </a:solidFill>
                <a:latin typeface="DejaVu Serif" pitchFamily="18"/>
              </a:rPr>
              <a:t>Tracking the Nodes</a:t>
            </a:r>
          </a:p>
        </p:txBody>
      </p:sp>
      <p:sp>
        <p:nvSpPr>
          <p:cNvPr id="3" name="Title 6">
            <a:extLst>
              <a:ext uri="{FF2B5EF4-FFF2-40B4-BE49-F238E27FC236}">
                <a16:creationId xmlns:a16="http://schemas.microsoft.com/office/drawing/2014/main" id="{2B2D2C9B-4D85-D268-7314-89AB8E1BFCBF}"/>
              </a:ext>
            </a:extLst>
          </p:cNvPr>
          <p:cNvSpPr txBox="1">
            <a:spLocks noGrp="1"/>
          </p:cNvSpPr>
          <p:nvPr>
            <p:ph type="title" idx="4294967295"/>
          </p:nvPr>
        </p:nvSpPr>
        <p:spPr>
          <a:xfrm>
            <a:off x="3134879" y="545399"/>
            <a:ext cx="5922000" cy="997919"/>
          </a:xfrm>
        </p:spPr>
        <p:txBody>
          <a:bodyPr/>
          <a:lstStyle/>
          <a:p>
            <a:pPr lvl="0" algn="ctr"/>
            <a:r>
              <a:rPr lang="en-AU" sz="2600" i="1" dirty="0">
                <a:solidFill>
                  <a:srgbClr val="B2B2B2"/>
                </a:solidFill>
                <a:latin typeface="DejaVu Serif" pitchFamily="18"/>
              </a:rPr>
              <a:t>Retake of data at 120 FPS.</a:t>
            </a:r>
          </a:p>
        </p:txBody>
      </p:sp>
      <p:sp>
        <p:nvSpPr>
          <p:cNvPr id="4" name="Content Placeholder 7">
            <a:extLst>
              <a:ext uri="{FF2B5EF4-FFF2-40B4-BE49-F238E27FC236}">
                <a16:creationId xmlns:a16="http://schemas.microsoft.com/office/drawing/2014/main" id="{15B6D2AB-26B6-291E-D4E6-E4581A1623BE}"/>
              </a:ext>
            </a:extLst>
          </p:cNvPr>
          <p:cNvSpPr txBox="1">
            <a:spLocks noGrp="1"/>
          </p:cNvSpPr>
          <p:nvPr>
            <p:ph type="body" idx="4294967295"/>
          </p:nvPr>
        </p:nvSpPr>
        <p:spPr>
          <a:xfrm>
            <a:off x="276816" y="1969200"/>
            <a:ext cx="2131560" cy="864000"/>
          </a:xfrm>
        </p:spPr>
        <p:txBody>
          <a:bodyPr/>
          <a:lstStyle/>
          <a:p>
            <a:pPr lvl="0">
              <a:buNone/>
            </a:pPr>
            <a:r>
              <a:rPr lang="en-AU" sz="2100" i="1" dirty="0">
                <a:solidFill>
                  <a:srgbClr val="069A2E"/>
                </a:solidFill>
                <a:latin typeface="DejaVu Serif" pitchFamily="18"/>
              </a:rPr>
              <a:t>No more blur!</a:t>
            </a:r>
          </a:p>
          <a:p>
            <a:pPr lvl="0">
              <a:buNone/>
            </a:pPr>
            <a:endParaRPr lang="en-AU" dirty="0">
              <a:solidFill>
                <a:srgbClr val="069A2E"/>
              </a:solidFill>
            </a:endParaRPr>
          </a:p>
        </p:txBody>
      </p:sp>
      <p:sp>
        <p:nvSpPr>
          <p:cNvPr id="5" name="Content Placeholder 8">
            <a:extLst>
              <a:ext uri="{FF2B5EF4-FFF2-40B4-BE49-F238E27FC236}">
                <a16:creationId xmlns:a16="http://schemas.microsoft.com/office/drawing/2014/main" id="{316B3B8E-1700-6C8C-1894-AD52F5563EC0}"/>
              </a:ext>
            </a:extLst>
          </p:cNvPr>
          <p:cNvSpPr txBox="1">
            <a:spLocks noGrp="1"/>
          </p:cNvSpPr>
          <p:nvPr>
            <p:ph type="body" idx="4294967295"/>
          </p:nvPr>
        </p:nvSpPr>
        <p:spPr>
          <a:xfrm>
            <a:off x="544320" y="2401200"/>
            <a:ext cx="2284560" cy="1473480"/>
          </a:xfrm>
        </p:spPr>
        <p:txBody>
          <a:bodyPr/>
          <a:lstStyle/>
          <a:p>
            <a:pPr lvl="0" algn="ctr">
              <a:buNone/>
            </a:pPr>
            <a:r>
              <a:rPr lang="en-AU" sz="1800" i="1" dirty="0">
                <a:solidFill>
                  <a:srgbClr val="069A2E"/>
                </a:solidFill>
                <a:latin typeface="DejaVu Serif" pitchFamily="18"/>
              </a:rPr>
              <a:t>Tracking worked easily using  OpenCV + Python.</a:t>
            </a:r>
          </a:p>
          <a:p>
            <a:pPr lvl="0" algn="ctr">
              <a:buNone/>
            </a:pPr>
            <a:endParaRPr lang="en-AU" dirty="0"/>
          </a:p>
        </p:txBody>
      </p:sp>
      <p:pic>
        <p:nvPicPr>
          <p:cNvPr id="6" name="Media object 1">
            <a:extLst>
              <a:ext uri="{FF2B5EF4-FFF2-40B4-BE49-F238E27FC236}">
                <a16:creationId xmlns:a16="http://schemas.microsoft.com/office/drawing/2014/main" id="{77D0605B-6591-61E9-8046-2C76E06C36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72840" y="1290240"/>
            <a:ext cx="5446440" cy="5328000"/>
          </a:xfrm>
          <a:prstGeom prst="rect">
            <a:avLst/>
          </a:prstGeom>
          <a:solidFill>
            <a:srgbClr val="729FCF"/>
          </a:solidFill>
          <a:ln w="0">
            <a:solidFill>
              <a:srgbClr val="3465A4"/>
            </a:solidFill>
            <a:prstDash val="soli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3134880" y="51408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000000"/>
                </a:solidFill>
                <a:latin typeface="DejaVu Serif"/>
              </a:rPr>
              <a:t>Cleaning the data.</a:t>
            </a:r>
            <a:endParaRPr lang="en-AU" sz="4400" b="0" strike="noStrike" spc="-1">
              <a:solidFill>
                <a:srgbClr val="000000"/>
              </a:solidFill>
              <a:latin typeface="Arial"/>
            </a:endParaRPr>
          </a:p>
        </p:txBody>
      </p:sp>
      <p:pic>
        <p:nvPicPr>
          <p:cNvPr id="139" name="Picture 138"/>
          <p:cNvPicPr/>
          <p:nvPr/>
        </p:nvPicPr>
        <p:blipFill>
          <a:blip r:embed="rId3"/>
          <a:stretch/>
        </p:blipFill>
        <p:spPr>
          <a:xfrm>
            <a:off x="549000" y="2406600"/>
            <a:ext cx="2568600" cy="2654280"/>
          </a:xfrm>
          <a:prstGeom prst="rect">
            <a:avLst/>
          </a:prstGeom>
          <a:ln w="0">
            <a:noFill/>
          </a:ln>
        </p:spPr>
      </p:pic>
      <p:pic>
        <p:nvPicPr>
          <p:cNvPr id="140" name="Picture 139"/>
          <p:cNvPicPr/>
          <p:nvPr/>
        </p:nvPicPr>
        <p:blipFill>
          <a:blip r:embed="rId4"/>
          <a:stretch/>
        </p:blipFill>
        <p:spPr>
          <a:xfrm>
            <a:off x="3594240" y="2387520"/>
            <a:ext cx="2556000" cy="2652480"/>
          </a:xfrm>
          <a:prstGeom prst="rect">
            <a:avLst/>
          </a:prstGeom>
          <a:ln w="0">
            <a:noFill/>
          </a:ln>
        </p:spPr>
      </p:pic>
      <p:pic>
        <p:nvPicPr>
          <p:cNvPr id="141" name="Picture 140"/>
          <p:cNvPicPr/>
          <p:nvPr/>
        </p:nvPicPr>
        <p:blipFill>
          <a:blip r:embed="rId5"/>
          <a:stretch/>
        </p:blipFill>
        <p:spPr>
          <a:xfrm>
            <a:off x="7078680" y="2403720"/>
            <a:ext cx="2545200" cy="2646720"/>
          </a:xfrm>
          <a:prstGeom prst="rect">
            <a:avLst/>
          </a:prstGeom>
          <a:ln w="0">
            <a:noFill/>
          </a:ln>
        </p:spPr>
      </p:pic>
      <p:pic>
        <p:nvPicPr>
          <p:cNvPr id="142" name="Picture 141"/>
          <p:cNvPicPr/>
          <p:nvPr/>
        </p:nvPicPr>
        <p:blipFill>
          <a:blip r:embed="rId6"/>
          <a:stretch/>
        </p:blipFill>
        <p:spPr>
          <a:xfrm>
            <a:off x="10874160" y="3247560"/>
            <a:ext cx="701640" cy="950040"/>
          </a:xfrm>
          <a:prstGeom prst="rect">
            <a:avLst/>
          </a:prstGeom>
          <a:ln w="0">
            <a:noFill/>
          </a:ln>
        </p:spPr>
      </p:pic>
      <p:sp>
        <p:nvSpPr>
          <p:cNvPr id="143" name="Arrow: Right 142"/>
          <p:cNvSpPr/>
          <p:nvPr/>
        </p:nvSpPr>
        <p:spPr>
          <a:xfrm>
            <a:off x="2310480" y="3626280"/>
            <a:ext cx="1868760" cy="206280"/>
          </a:xfrm>
          <a:prstGeom prst="rightArrow">
            <a:avLst>
              <a:gd name="adj1" fmla="val 50000"/>
              <a:gd name="adj2" fmla="val 225434"/>
            </a:avLst>
          </a:prstGeom>
          <a:solidFill>
            <a:schemeClr val="accent1"/>
          </a:solidFill>
          <a:ln w="36000">
            <a:solidFill>
              <a:srgbClr val="712200"/>
            </a:solidFill>
            <a:round/>
          </a:ln>
        </p:spPr>
        <p:style>
          <a:lnRef idx="0">
            <a:scrgbClr r="0" g="0" b="0"/>
          </a:lnRef>
          <a:fillRef idx="0">
            <a:scrgbClr r="0" g="0" b="0"/>
          </a:fillRef>
          <a:effectRef idx="0">
            <a:scrgbClr r="0" g="0" b="0"/>
          </a:effectRef>
          <a:fontRef idx="minor"/>
        </p:style>
        <p:txBody>
          <a:bodyPr lIns="108000" tIns="103680" rIns="108000" bIns="103680" anchor="ctr">
            <a:noAutofit/>
          </a:bodyPr>
          <a:lstStyle/>
          <a:p>
            <a:pPr>
              <a:lnSpc>
                <a:spcPct val="100000"/>
              </a:lnSpc>
            </a:pPr>
            <a:endParaRPr lang="en-AU" sz="1800" b="0" strike="noStrike" spc="-1">
              <a:solidFill>
                <a:srgbClr val="000000"/>
              </a:solidFill>
              <a:latin typeface="Arial"/>
              <a:ea typeface="DejaVu Sans"/>
            </a:endParaRPr>
          </a:p>
        </p:txBody>
      </p:sp>
      <p:sp>
        <p:nvSpPr>
          <p:cNvPr id="144" name="Arrow: Right 143"/>
          <p:cNvSpPr/>
          <p:nvPr/>
        </p:nvSpPr>
        <p:spPr>
          <a:xfrm>
            <a:off x="5573520" y="3607560"/>
            <a:ext cx="2064240" cy="206280"/>
          </a:xfrm>
          <a:prstGeom prst="rightArrow">
            <a:avLst>
              <a:gd name="adj1" fmla="val 50000"/>
              <a:gd name="adj2" fmla="val 249002"/>
            </a:avLst>
          </a:prstGeom>
          <a:solidFill>
            <a:schemeClr val="accent1"/>
          </a:solidFill>
          <a:ln w="36000">
            <a:solidFill>
              <a:srgbClr val="712200"/>
            </a:solidFill>
            <a:round/>
          </a:ln>
        </p:spPr>
        <p:style>
          <a:lnRef idx="0">
            <a:scrgbClr r="0" g="0" b="0"/>
          </a:lnRef>
          <a:fillRef idx="0">
            <a:scrgbClr r="0" g="0" b="0"/>
          </a:fillRef>
          <a:effectRef idx="0">
            <a:scrgbClr r="0" g="0" b="0"/>
          </a:effectRef>
          <a:fontRef idx="minor"/>
        </p:style>
        <p:txBody>
          <a:bodyPr lIns="108000" tIns="103680" rIns="108000" bIns="103680" anchor="ctr">
            <a:noAutofit/>
          </a:bodyPr>
          <a:lstStyle/>
          <a:p>
            <a:pPr>
              <a:lnSpc>
                <a:spcPct val="100000"/>
              </a:lnSpc>
            </a:pPr>
            <a:endParaRPr lang="en-AU" sz="1800" b="0" strike="noStrike" spc="-1">
              <a:solidFill>
                <a:srgbClr val="000000"/>
              </a:solidFill>
              <a:latin typeface="Arial"/>
              <a:ea typeface="DejaVu Sans"/>
            </a:endParaRPr>
          </a:p>
        </p:txBody>
      </p:sp>
      <p:sp>
        <p:nvSpPr>
          <p:cNvPr id="145" name="Arrow: Right 144"/>
          <p:cNvSpPr/>
          <p:nvPr/>
        </p:nvSpPr>
        <p:spPr>
          <a:xfrm>
            <a:off x="9039960" y="3607560"/>
            <a:ext cx="1775880" cy="206280"/>
          </a:xfrm>
          <a:prstGeom prst="rightArrow">
            <a:avLst>
              <a:gd name="adj1" fmla="val 50000"/>
              <a:gd name="adj2" fmla="val 214236"/>
            </a:avLst>
          </a:prstGeom>
          <a:solidFill>
            <a:schemeClr val="accent1"/>
          </a:solidFill>
          <a:ln w="36000">
            <a:solidFill>
              <a:srgbClr val="712200"/>
            </a:solidFill>
            <a:round/>
          </a:ln>
        </p:spPr>
        <p:style>
          <a:lnRef idx="0">
            <a:scrgbClr r="0" g="0" b="0"/>
          </a:lnRef>
          <a:fillRef idx="0">
            <a:scrgbClr r="0" g="0" b="0"/>
          </a:fillRef>
          <a:effectRef idx="0">
            <a:scrgbClr r="0" g="0" b="0"/>
          </a:effectRef>
          <a:fontRef idx="minor"/>
        </p:style>
        <p:txBody>
          <a:bodyPr lIns="108000" tIns="103680" rIns="108000" bIns="103680" anchor="ctr">
            <a:noAutofit/>
          </a:bodyPr>
          <a:lstStyle/>
          <a:p>
            <a:pPr>
              <a:lnSpc>
                <a:spcPct val="100000"/>
              </a:lnSpc>
            </a:pPr>
            <a:endParaRPr lang="en-AU" sz="1800" b="0" strike="noStrike" spc="-1">
              <a:solidFill>
                <a:srgbClr val="000000"/>
              </a:solidFill>
              <a:latin typeface="Arial"/>
              <a:ea typeface="DejaVu Sans"/>
            </a:endParaRPr>
          </a:p>
        </p:txBody>
      </p:sp>
      <p:sp>
        <p:nvSpPr>
          <p:cNvPr id="146" name="Rectangle 145"/>
          <p:cNvSpPr/>
          <p:nvPr/>
        </p:nvSpPr>
        <p:spPr>
          <a:xfrm>
            <a:off x="2453040" y="3833640"/>
            <a:ext cx="1209240" cy="484560"/>
          </a:xfrm>
          <a:prstGeom prst="rect">
            <a:avLst/>
          </a:prstGeom>
          <a:solidFill>
            <a:srgbClr val="FFFFFF"/>
          </a:solidFill>
          <a:ln w="38160">
            <a:solidFill>
              <a:srgbClr val="50200C"/>
            </a:solidFill>
            <a:round/>
          </a:ln>
        </p:spPr>
        <p:style>
          <a:lnRef idx="0">
            <a:scrgbClr r="0" g="0" b="0"/>
          </a:lnRef>
          <a:fillRef idx="0">
            <a:scrgbClr r="0" g="0" b="0"/>
          </a:fillRef>
          <a:effectRef idx="0">
            <a:scrgbClr r="0" g="0" b="0"/>
          </a:effectRef>
          <a:fontRef idx="minor"/>
        </p:style>
        <p:txBody>
          <a:bodyPr lIns="109080" tIns="64080" rIns="109080" bIns="64080" anchor="t">
            <a:noAutofit/>
          </a:bodyPr>
          <a:lstStyle/>
          <a:p>
            <a:pPr algn="ctr">
              <a:lnSpc>
                <a:spcPct val="100000"/>
              </a:lnSpc>
            </a:pPr>
            <a:r>
              <a:rPr lang="en-AU" sz="1200" b="0" strike="noStrike" spc="-1">
                <a:solidFill>
                  <a:srgbClr val="ED4C05"/>
                </a:solidFill>
                <a:latin typeface="DejaVu Serif"/>
                <a:ea typeface="DejaVu Sans"/>
              </a:rPr>
              <a:t>Node tracking.</a:t>
            </a:r>
            <a:endParaRPr lang="en-AU" sz="1200" b="0" strike="noStrike" spc="-1">
              <a:solidFill>
                <a:srgbClr val="000000"/>
              </a:solidFill>
              <a:latin typeface="Arial"/>
            </a:endParaRPr>
          </a:p>
        </p:txBody>
      </p:sp>
      <p:sp>
        <p:nvSpPr>
          <p:cNvPr id="147" name="Rectangle 146"/>
          <p:cNvSpPr/>
          <p:nvPr/>
        </p:nvSpPr>
        <p:spPr>
          <a:xfrm>
            <a:off x="5677560" y="3814920"/>
            <a:ext cx="1343160" cy="841680"/>
          </a:xfrm>
          <a:prstGeom prst="rect">
            <a:avLst/>
          </a:prstGeom>
          <a:solidFill>
            <a:srgbClr val="FFFFFF"/>
          </a:solidFill>
          <a:ln w="38160">
            <a:solidFill>
              <a:srgbClr val="50200C"/>
            </a:solidFill>
            <a:round/>
          </a:ln>
        </p:spPr>
        <p:style>
          <a:lnRef idx="0">
            <a:scrgbClr r="0" g="0" b="0"/>
          </a:lnRef>
          <a:fillRef idx="0">
            <a:scrgbClr r="0" g="0" b="0"/>
          </a:fillRef>
          <a:effectRef idx="0">
            <a:scrgbClr r="0" g="0" b="0"/>
          </a:effectRef>
          <a:fontRef idx="minor"/>
        </p:style>
        <p:txBody>
          <a:bodyPr lIns="109080" tIns="64080" rIns="109080" bIns="64080" anchor="t">
            <a:noAutofit/>
          </a:bodyPr>
          <a:lstStyle/>
          <a:p>
            <a:pPr algn="ctr">
              <a:lnSpc>
                <a:spcPct val="100000"/>
              </a:lnSpc>
            </a:pPr>
            <a:r>
              <a:rPr lang="en-AU" sz="1200" b="0" strike="noStrike" spc="-1">
                <a:solidFill>
                  <a:srgbClr val="ED4C05"/>
                </a:solidFill>
                <a:latin typeface="DejaVu Serif"/>
                <a:ea typeface="DejaVu Sans"/>
              </a:rPr>
              <a:t>Rationalise coordinate system +</a:t>
            </a:r>
            <a:endParaRPr lang="en-AU" sz="1200" b="0" strike="noStrike" spc="-1">
              <a:solidFill>
                <a:srgbClr val="000000"/>
              </a:solidFill>
              <a:latin typeface="Arial"/>
            </a:endParaRPr>
          </a:p>
          <a:p>
            <a:pPr algn="ctr">
              <a:lnSpc>
                <a:spcPct val="100000"/>
              </a:lnSpc>
            </a:pPr>
            <a:r>
              <a:rPr lang="en-AU" sz="1200" b="0" strike="noStrike" spc="-1">
                <a:solidFill>
                  <a:srgbClr val="ED4C05"/>
                </a:solidFill>
                <a:latin typeface="DejaVu Serif"/>
                <a:ea typeface="DejaVu Sans"/>
              </a:rPr>
              <a:t>Interpolation.</a:t>
            </a:r>
            <a:endParaRPr lang="en-AU" sz="1200" b="0" strike="noStrike" spc="-1">
              <a:solidFill>
                <a:srgbClr val="000000"/>
              </a:solidFill>
              <a:latin typeface="Arial"/>
            </a:endParaRPr>
          </a:p>
        </p:txBody>
      </p:sp>
      <p:sp>
        <p:nvSpPr>
          <p:cNvPr id="148" name="Rectangle 147"/>
          <p:cNvSpPr/>
          <p:nvPr/>
        </p:nvSpPr>
        <p:spPr>
          <a:xfrm>
            <a:off x="9138600" y="3814920"/>
            <a:ext cx="1158480" cy="663120"/>
          </a:xfrm>
          <a:prstGeom prst="rect">
            <a:avLst/>
          </a:prstGeom>
          <a:solidFill>
            <a:srgbClr val="FFFFFF"/>
          </a:solidFill>
          <a:ln w="38160">
            <a:solidFill>
              <a:srgbClr val="50200C"/>
            </a:solidFill>
            <a:round/>
          </a:ln>
        </p:spPr>
        <p:style>
          <a:lnRef idx="0">
            <a:scrgbClr r="0" g="0" b="0"/>
          </a:lnRef>
          <a:fillRef idx="0">
            <a:scrgbClr r="0" g="0" b="0"/>
          </a:fillRef>
          <a:effectRef idx="0">
            <a:scrgbClr r="0" g="0" b="0"/>
          </a:effectRef>
          <a:fontRef idx="minor"/>
        </p:style>
        <p:txBody>
          <a:bodyPr lIns="109080" tIns="64080" rIns="109080" bIns="64080" anchor="t">
            <a:noAutofit/>
          </a:bodyPr>
          <a:lstStyle/>
          <a:p>
            <a:pPr algn="ctr">
              <a:lnSpc>
                <a:spcPct val="100000"/>
              </a:lnSpc>
            </a:pPr>
            <a:r>
              <a:rPr lang="en-AU" sz="1200" b="0" strike="noStrike" spc="-1">
                <a:solidFill>
                  <a:srgbClr val="ED4C05"/>
                </a:solidFill>
                <a:latin typeface="DejaVu Serif"/>
                <a:ea typeface="DejaVu Sans"/>
              </a:rPr>
              <a:t>Collation + Time correction.</a:t>
            </a:r>
            <a:endParaRPr lang="en-AU" sz="12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134880" y="26208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000000"/>
                </a:solidFill>
                <a:latin typeface="DejaVu Serif"/>
              </a:rPr>
              <a:t>Analysing the Data</a:t>
            </a:r>
            <a:endParaRPr lang="en-AU" sz="4400" b="0" strike="noStrike" spc="-1">
              <a:solidFill>
                <a:srgbClr val="000000"/>
              </a:solidFill>
              <a:latin typeface="Arial"/>
            </a:endParaRPr>
          </a:p>
        </p:txBody>
      </p:sp>
      <p:sp>
        <p:nvSpPr>
          <p:cNvPr id="150" name="PlaceHolder 2"/>
          <p:cNvSpPr>
            <a:spLocks noGrp="1"/>
          </p:cNvSpPr>
          <p:nvPr>
            <p:ph type="title"/>
          </p:nvPr>
        </p:nvSpPr>
        <p:spPr>
          <a:xfrm>
            <a:off x="3134880" y="95832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2600" b="0" i="1" strike="noStrike" spc="-1">
                <a:solidFill>
                  <a:srgbClr val="333333"/>
                </a:solidFill>
                <a:latin typeface="DejaVu Serif"/>
              </a:rPr>
              <a:t>Quantifying Chaos</a:t>
            </a:r>
            <a:endParaRPr lang="en-AU" sz="2600" b="0" strike="noStrike" spc="-1">
              <a:solidFill>
                <a:srgbClr val="000000"/>
              </a:solidFill>
              <a:latin typeface="Arial"/>
            </a:endParaRPr>
          </a:p>
        </p:txBody>
      </p:sp>
      <p:pic>
        <p:nvPicPr>
          <p:cNvPr id="151" name="Picture 150"/>
          <p:cNvPicPr/>
          <p:nvPr/>
        </p:nvPicPr>
        <p:blipFill>
          <a:blip r:embed="rId3"/>
          <a:stretch/>
        </p:blipFill>
        <p:spPr>
          <a:xfrm>
            <a:off x="1045440" y="1801800"/>
            <a:ext cx="4756680" cy="3070080"/>
          </a:xfrm>
          <a:prstGeom prst="rect">
            <a:avLst/>
          </a:prstGeom>
          <a:ln w="0">
            <a:noFill/>
          </a:ln>
        </p:spPr>
      </p:pic>
      <p:pic>
        <p:nvPicPr>
          <p:cNvPr id="152" name="Picture 151"/>
          <p:cNvPicPr/>
          <p:nvPr/>
        </p:nvPicPr>
        <p:blipFill>
          <a:blip r:embed="rId4"/>
          <a:stretch/>
        </p:blipFill>
        <p:spPr>
          <a:xfrm>
            <a:off x="6491880" y="1812240"/>
            <a:ext cx="4641840" cy="3023640"/>
          </a:xfrm>
          <a:prstGeom prst="rect">
            <a:avLst/>
          </a:prstGeom>
          <a:ln w="0">
            <a:noFill/>
          </a:ln>
        </p:spPr>
      </p:pic>
      <mc:AlternateContent xmlns:mc="http://schemas.openxmlformats.org/markup-compatibility/2006" xmlns:a14="http://schemas.microsoft.com/office/drawing/2010/main">
        <mc:Choice Requires="a14">
          <p:sp>
            <p:nvSpPr>
              <p:cNvPr id="153" name="TextBox 152"/>
              <p:cNvSpPr txBox="1"/>
              <p:nvPr/>
            </p:nvSpPr>
            <p:spPr>
              <a:xfrm>
                <a:off x="5760360" y="3431880"/>
                <a:ext cx="718560" cy="358560"/>
              </a:xfrm>
              <a:prstGeom prst="rect">
                <a:avLst/>
              </a:prstGeom>
            </p:spPr>
            <p:txBody>
              <a:bodyPr/>
              <a:lstStyle/>
              <a:p>
                <a:endParaRPr/>
              </a:p>
            </p:txBody>
          </p:sp>
        </mc:Choice>
        <mc:Fallback xmlns="" xmlns:p14="http://schemas.microsoft.com/office/powerpoint/2010/main" xmlns:p15="http://schemas.microsoft.com/office/powerpoint/2012/main"/>
      </mc:AlternateContent>
      <p:pic>
        <p:nvPicPr>
          <p:cNvPr id="154" name="Picture 153"/>
          <p:cNvPicPr/>
          <p:nvPr/>
        </p:nvPicPr>
        <p:blipFill>
          <a:blip r:embed="rId5"/>
          <a:stretch/>
        </p:blipFill>
        <p:spPr>
          <a:xfrm>
            <a:off x="3710160" y="5016960"/>
            <a:ext cx="4770720" cy="1827360"/>
          </a:xfrm>
          <a:prstGeom prst="rect">
            <a:avLst/>
          </a:prstGeom>
          <a:ln w="0">
            <a:noFill/>
          </a:ln>
        </p:spPr>
      </p:pic>
      <p:sp>
        <p:nvSpPr>
          <p:cNvPr id="155" name="Straight Connector 154"/>
          <p:cNvSpPr/>
          <p:nvPr/>
        </p:nvSpPr>
        <p:spPr>
          <a:xfrm>
            <a:off x="5620680" y="5366160"/>
            <a:ext cx="424440" cy="273240"/>
          </a:xfrm>
          <a:prstGeom prst="line">
            <a:avLst/>
          </a:prstGeom>
          <a:ln w="36000">
            <a:solidFill>
              <a:srgbClr val="FF860D"/>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56" name="Rectangle 155"/>
          <p:cNvSpPr/>
          <p:nvPr/>
        </p:nvSpPr>
        <p:spPr>
          <a:xfrm>
            <a:off x="4839480" y="4951080"/>
            <a:ext cx="148896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ED4C05"/>
                </a:solidFill>
                <a:latin typeface="DejaVu Serif"/>
                <a:ea typeface="DejaVu Sans"/>
              </a:rPr>
              <a:t>Time between each frame.</a:t>
            </a:r>
            <a:endParaRPr lang="en-AU" sz="1300" b="0" strike="noStrike" spc="-1">
              <a:solidFill>
                <a:srgbClr val="000000"/>
              </a:solidFill>
              <a:latin typeface="Arial"/>
            </a:endParaRPr>
          </a:p>
        </p:txBody>
      </p:sp>
      <p:sp>
        <p:nvSpPr>
          <p:cNvPr id="157" name="Rectangle 156"/>
          <p:cNvSpPr/>
          <p:nvPr/>
        </p:nvSpPr>
        <p:spPr>
          <a:xfrm>
            <a:off x="5877720" y="4401720"/>
            <a:ext cx="148896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ED4C05"/>
                </a:solidFill>
                <a:latin typeface="DejaVu Serif"/>
                <a:ea typeface="DejaVu Sans"/>
              </a:rPr>
              <a:t>Total number of frames.</a:t>
            </a:r>
            <a:endParaRPr lang="en-AU" sz="1300" b="0" strike="noStrike" spc="-1">
              <a:solidFill>
                <a:srgbClr val="000000"/>
              </a:solidFill>
              <a:latin typeface="Arial"/>
            </a:endParaRPr>
          </a:p>
        </p:txBody>
      </p:sp>
      <p:sp>
        <p:nvSpPr>
          <p:cNvPr id="158" name="Straight Connector 157"/>
          <p:cNvSpPr/>
          <p:nvPr/>
        </p:nvSpPr>
        <p:spPr>
          <a:xfrm>
            <a:off x="6657840" y="4836960"/>
            <a:ext cx="443520" cy="340560"/>
          </a:xfrm>
          <a:prstGeom prst="line">
            <a:avLst/>
          </a:prstGeom>
          <a:ln w="36000">
            <a:solidFill>
              <a:srgbClr val="FF860D"/>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59" name="Rectangle 158"/>
          <p:cNvSpPr/>
          <p:nvPr/>
        </p:nvSpPr>
        <p:spPr>
          <a:xfrm>
            <a:off x="8445960" y="5286960"/>
            <a:ext cx="327528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ED4C05"/>
                </a:solidFill>
                <a:latin typeface="DejaVu Serif"/>
                <a:ea typeface="DejaVu Sans"/>
              </a:rPr>
              <a:t>Distance between end node positions for this frame on different runs with same initial conditions.</a:t>
            </a:r>
            <a:endParaRPr lang="en-AU" sz="1300" b="0" strike="noStrike" spc="-1">
              <a:solidFill>
                <a:srgbClr val="000000"/>
              </a:solidFill>
              <a:latin typeface="Arial"/>
            </a:endParaRPr>
          </a:p>
        </p:txBody>
      </p:sp>
      <p:sp>
        <p:nvSpPr>
          <p:cNvPr id="160" name="Rectangle 159"/>
          <p:cNvSpPr/>
          <p:nvPr/>
        </p:nvSpPr>
        <p:spPr>
          <a:xfrm>
            <a:off x="4773600" y="6224760"/>
            <a:ext cx="148896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a:solidFill>
                  <a:srgbClr val="ED4C05"/>
                </a:solidFill>
                <a:latin typeface="DejaVu Serif"/>
                <a:ea typeface="DejaVu Sans"/>
              </a:rPr>
              <a:t>Index of current frame.</a:t>
            </a:r>
            <a:endParaRPr lang="en-AU" sz="1300" b="0" strike="noStrike" spc="-1">
              <a:solidFill>
                <a:srgbClr val="000000"/>
              </a:solidFill>
              <a:latin typeface="Arial"/>
            </a:endParaRPr>
          </a:p>
        </p:txBody>
      </p:sp>
      <p:sp>
        <p:nvSpPr>
          <p:cNvPr id="161" name="Straight Connector 160"/>
          <p:cNvSpPr/>
          <p:nvPr/>
        </p:nvSpPr>
        <p:spPr>
          <a:xfrm>
            <a:off x="6186600" y="6488280"/>
            <a:ext cx="688320" cy="360"/>
          </a:xfrm>
          <a:prstGeom prst="line">
            <a:avLst/>
          </a:prstGeom>
          <a:ln w="36000">
            <a:solidFill>
              <a:srgbClr val="FF860D"/>
            </a:solidFill>
            <a:round/>
            <a:tailEnd type="triangle" w="med" len="med"/>
          </a:ln>
        </p:spPr>
        <p:style>
          <a:lnRef idx="0">
            <a:scrgbClr r="0" g="0" b="0"/>
          </a:lnRef>
          <a:fillRef idx="0">
            <a:scrgbClr r="0" g="0" b="0"/>
          </a:fillRef>
          <a:effectRef idx="0">
            <a:scrgbClr r="0" g="0" b="0"/>
          </a:effectRef>
          <a:fontRef idx="minor"/>
        </p:style>
        <p:txBody>
          <a:bodyPr lIns="108000" tIns="0" rIns="108000" bIns="0" anchor="ctr" anchorCtr="1">
            <a:noAutofit/>
          </a:bodyPr>
          <a:lstStyle/>
          <a:p>
            <a:endParaRPr lang="en-AU" sz="1800" b="0" strike="noStrike" spc="-1">
              <a:solidFill>
                <a:srgbClr val="000000"/>
              </a:solidFill>
              <a:latin typeface="Arial"/>
              <a:ea typeface="DejaVu Sans"/>
            </a:endParaRPr>
          </a:p>
        </p:txBody>
      </p:sp>
      <p:sp>
        <p:nvSpPr>
          <p:cNvPr id="162" name="Straight Connector 161"/>
          <p:cNvSpPr/>
          <p:nvPr/>
        </p:nvSpPr>
        <p:spPr>
          <a:xfrm flipH="1">
            <a:off x="7968960" y="5639400"/>
            <a:ext cx="513000" cy="132120"/>
          </a:xfrm>
          <a:prstGeom prst="line">
            <a:avLst/>
          </a:prstGeom>
          <a:ln w="36000">
            <a:solidFill>
              <a:srgbClr val="FF860D"/>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 name="PlaceHolder 1"/>
          <p:cNvSpPr>
            <a:spLocks noGrp="1"/>
          </p:cNvSpPr>
          <p:nvPr>
            <p:ph type="title"/>
          </p:nvPr>
        </p:nvSpPr>
        <p:spPr>
          <a:xfrm>
            <a:off x="3134880" y="33408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000000"/>
                </a:solidFill>
                <a:latin typeface="DejaVu Serif"/>
              </a:rPr>
              <a:t>Preliminary Results</a:t>
            </a:r>
            <a:endParaRPr lang="en-AU" sz="4400" b="0" strike="noStrike" spc="-1">
              <a:solidFill>
                <a:srgbClr val="000000"/>
              </a:solidFill>
              <a:latin typeface="Arial"/>
            </a:endParaRPr>
          </a:p>
        </p:txBody>
      </p:sp>
      <p:pic>
        <p:nvPicPr>
          <p:cNvPr id="164" name="Picture 163"/>
          <p:cNvPicPr/>
          <p:nvPr/>
        </p:nvPicPr>
        <p:blipFill>
          <a:blip r:embed="rId3"/>
          <a:stretch/>
        </p:blipFill>
        <p:spPr>
          <a:xfrm>
            <a:off x="121680" y="1485000"/>
            <a:ext cx="5892840" cy="3634920"/>
          </a:xfrm>
          <a:prstGeom prst="rect">
            <a:avLst/>
          </a:prstGeom>
          <a:ln w="0">
            <a:noFill/>
          </a:ln>
        </p:spPr>
      </p:pic>
      <p:sp>
        <p:nvSpPr>
          <p:cNvPr id="165" name="Straight Connector 164"/>
          <p:cNvSpPr/>
          <p:nvPr/>
        </p:nvSpPr>
        <p:spPr>
          <a:xfrm flipV="1">
            <a:off x="2818080" y="4347360"/>
            <a:ext cx="360" cy="1159200"/>
          </a:xfrm>
          <a:prstGeom prst="line">
            <a:avLst/>
          </a:prstGeom>
          <a:ln w="36000">
            <a:solidFill>
              <a:srgbClr val="5B277D"/>
            </a:solidFill>
            <a:round/>
            <a:tailEnd type="triangle" w="med" len="med"/>
          </a:ln>
        </p:spPr>
        <p:style>
          <a:lnRef idx="0">
            <a:scrgbClr r="0" g="0" b="0"/>
          </a:lnRef>
          <a:fillRef idx="0">
            <a:scrgbClr r="0" g="0" b="0"/>
          </a:fillRef>
          <a:effectRef idx="0">
            <a:scrgbClr r="0" g="0" b="0"/>
          </a:effectRef>
          <a:fontRef idx="minor"/>
        </p:style>
        <p:txBody>
          <a:bodyPr lIns="108000" tIns="1008000" rIns="108000" bIns="1008000" anchor="ctr" anchorCtr="1">
            <a:noAutofit/>
          </a:bodyPr>
          <a:lstStyle/>
          <a:p>
            <a:endParaRPr lang="en-AU" sz="1800" b="0" strike="noStrike" spc="-1">
              <a:solidFill>
                <a:srgbClr val="000000"/>
              </a:solidFill>
              <a:latin typeface="Arial"/>
              <a:ea typeface="DejaVu Sans"/>
            </a:endParaRPr>
          </a:p>
        </p:txBody>
      </p:sp>
      <p:sp>
        <p:nvSpPr>
          <p:cNvPr id="166" name="PlaceHolder 2"/>
          <p:cNvSpPr>
            <a:spLocks noGrp="1"/>
          </p:cNvSpPr>
          <p:nvPr>
            <p:ph/>
          </p:nvPr>
        </p:nvSpPr>
        <p:spPr>
          <a:xfrm>
            <a:off x="1845720" y="5430600"/>
            <a:ext cx="1979640" cy="862920"/>
          </a:xfrm>
          <a:prstGeom prst="rect">
            <a:avLst/>
          </a:prstGeom>
          <a:noFill/>
          <a:ln w="0">
            <a:noFill/>
          </a:ln>
        </p:spPr>
        <p:txBody>
          <a:bodyPr lIns="90000" tIns="45000" rIns="90000" bIns="45000" anchor="t">
            <a:noAutofit/>
          </a:bodyPr>
          <a:lstStyle/>
          <a:p>
            <a:pPr indent="0" algn="ctr">
              <a:lnSpc>
                <a:spcPct val="100000"/>
              </a:lnSpc>
              <a:spcBef>
                <a:spcPts val="1001"/>
              </a:spcBef>
              <a:buNone/>
              <a:tabLst>
                <a:tab pos="0" algn="l"/>
              </a:tabLst>
            </a:pPr>
            <a:r>
              <a:rPr lang="en-AU" sz="1800" b="0" i="1" strike="noStrike" spc="-1">
                <a:solidFill>
                  <a:srgbClr val="5B277D"/>
                </a:solidFill>
                <a:latin typeface="DejaVu Serif"/>
              </a:rPr>
              <a:t>Chaotic motion becomes evident.</a:t>
            </a:r>
            <a:endParaRPr lang="en-AU" sz="1800" b="0" strike="noStrike" spc="-1">
              <a:solidFill>
                <a:srgbClr val="000000"/>
              </a:solidFill>
              <a:latin typeface="Arial"/>
            </a:endParaRPr>
          </a:p>
          <a:p>
            <a:pPr indent="0" algn="ctr">
              <a:lnSpc>
                <a:spcPct val="100000"/>
              </a:lnSpc>
              <a:spcBef>
                <a:spcPts val="1001"/>
              </a:spcBef>
              <a:buNone/>
              <a:tabLst>
                <a:tab pos="0" algn="l"/>
              </a:tabLst>
            </a:pPr>
            <a:endParaRPr lang="en-AU" sz="2400" b="0" strike="noStrike" spc="-1">
              <a:solidFill>
                <a:srgbClr val="000000"/>
              </a:solidFill>
              <a:latin typeface="Arial"/>
            </a:endParaRPr>
          </a:p>
        </p:txBody>
      </p:sp>
      <p:pic>
        <p:nvPicPr>
          <p:cNvPr id="167" name="Picture 166"/>
          <p:cNvPicPr/>
          <p:nvPr/>
        </p:nvPicPr>
        <p:blipFill>
          <a:blip r:embed="rId4"/>
          <a:stretch/>
        </p:blipFill>
        <p:spPr>
          <a:xfrm>
            <a:off x="6101640" y="1778400"/>
            <a:ext cx="6094800" cy="3759480"/>
          </a:xfrm>
          <a:prstGeom prst="rect">
            <a:avLst/>
          </a:prstGeom>
          <a:ln w="0">
            <a:noFill/>
          </a:ln>
        </p:spPr>
      </p:pic>
    </p:spTree>
  </p:cSld>
  <p:clrMapOvr>
    <a:masterClrMapping/>
  </p:clrMapOvr>
</p:sld>
</file>

<file path=ppt/theme/theme1.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685</TotalTime>
  <Words>834</Words>
  <Application>Microsoft Office PowerPoint</Application>
  <PresentationFormat>Widescreen</PresentationFormat>
  <Paragraphs>102</Paragraphs>
  <Slides>15</Slides>
  <Notes>11</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DejaVu Serif</vt:lpstr>
      <vt:lpstr>Symbol</vt:lpstr>
      <vt:lpstr>Tenorite</vt:lpstr>
      <vt:lpstr>Times New Roman</vt:lpstr>
      <vt:lpstr>Wingdings</vt:lpstr>
      <vt:lpstr>MadridVTI</vt:lpstr>
      <vt:lpstr>MadridVTI</vt:lpstr>
      <vt:lpstr>PowerPoint Presentation</vt:lpstr>
      <vt:lpstr>Chaos</vt:lpstr>
      <vt:lpstr>Aim &amp; Hypothesis</vt:lpstr>
      <vt:lpstr>Collecting the Data</vt:lpstr>
      <vt:lpstr>Tracking the Nodes</vt:lpstr>
      <vt:lpstr>Tracking the Nodes</vt:lpstr>
      <vt:lpstr>Cleaning the data.</vt:lpstr>
      <vt:lpstr>Analysing the Data</vt:lpstr>
      <vt:lpstr>Preliminary Results</vt:lpstr>
      <vt:lpstr>Final Results</vt:lpstr>
      <vt:lpstr>Uncertainties</vt:lpstr>
      <vt:lpstr>Summary of Findings</vt:lpstr>
      <vt:lpstr>Study Limitations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Angle and mass determinants on the chaotic motion of a triple pendulum</dc:title>
  <dc:subject/>
  <dc:creator>Yunki</dc:creator>
  <dc:description/>
  <cp:lastModifiedBy>Adrian Joshua Wong</cp:lastModifiedBy>
  <cp:revision>33</cp:revision>
  <dcterms:created xsi:type="dcterms:W3CDTF">2022-10-26T02:56:16Z</dcterms:created>
  <dcterms:modified xsi:type="dcterms:W3CDTF">2022-11-01T08:07:50Z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r8>11</vt:r8>
  </property>
</Properties>
</file>